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theme/themeOverride1.xml" ContentType="application/vnd.openxmlformats-officedocument.themeOverrid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12192000" cy="6858000"/>
  <p:notesSz cx="7010400" cy="12039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80" autoAdjust="0"/>
    <p:restoredTop sz="94660"/>
  </p:normalViewPr>
  <p:slideViewPr>
    <p:cSldViewPr snapToGrid="0">
      <p:cViewPr varScale="1">
        <p:scale>
          <a:sx n="103" d="100"/>
          <a:sy n="103" d="100"/>
        </p:scale>
        <p:origin x="-592" y="-6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etcptovspifs004\MOL\Data%20Management%20Branch\Program%20Analytics%20Unit\Analytics%20Projects\FFH%20Root%20Cause\data_collection\Complete%20Data%20Set.xlsx"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etcptovspifs004\MOL\Data%20Management%20Branch\Program%20Analytics%20Unit\Analytics%20Projects\FFH%20Root%20Cause\data_collection\Complete%20Data%20Set.xlsx" TargetMode="External"/></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openxmlformats.org/officeDocument/2006/relationships/chartUserShapes" Target="../drawings/drawing1.xml"/><Relationship Id="rId1" Type="http://schemas.openxmlformats.org/officeDocument/2006/relationships/oleObject" Target="file:///\\etcptovspifs004\MOL\Data%20Management%20Branch\Program%20Analytics%20Unit\Analytics%20Projects\FFH%20Root%20Cause\data_collection\Complete%20Data%20Set.xlsx" TargetMode="External"/><Relationship Id="rId4"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etcptovspifs004\MOL\Data%20Management%20Branch\Program%20Analytics%20Unit\Analytics%20Projects\FFH%20Root%20Cause\data_collection\Complete%20Data%20Set.xlsx" TargetMode="External"/><Relationship Id="rId1" Type="http://schemas.openxmlformats.org/officeDocument/2006/relationships/themeOverride" Target="../theme/themeOverride1.xml"/><Relationship Id="rId5" Type="http://schemas.microsoft.com/office/2011/relationships/chartStyle" Target="style4.xml"/><Relationship Id="rId4" Type="http://schemas.microsoft.com/office/2011/relationships/chartColorStyle" Target="colors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pivotSource>
    <c:name>[Complete Data Set.xlsx]Charts for Final Factors!PivotTable1</c:name>
    <c:fmtId val="9"/>
  </c:pivotSource>
  <c:chart>
    <c:autoTitleDeleted val="1"/>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manualLayout>
          <c:layoutTarget val="inner"/>
          <c:xMode val="edge"/>
          <c:yMode val="edge"/>
          <c:x val="0.42510880066583967"/>
          <c:y val="0.11231984540314904"/>
          <c:w val="0.57489119933416033"/>
          <c:h val="0.87712896040295485"/>
        </c:manualLayout>
      </c:layout>
      <c:barChart>
        <c:barDir val="bar"/>
        <c:grouping val="stacked"/>
        <c:varyColors val="0"/>
        <c:ser>
          <c:idx val="0"/>
          <c:order val="0"/>
          <c:tx>
            <c:strRef>
              <c:f>'Charts for Final Factors'!$B$3:$B$4</c:f>
              <c:strCache>
                <c:ptCount val="1"/>
                <c:pt idx="0">
                  <c:v>CHSP</c:v>
                </c:pt>
              </c:strCache>
            </c:strRef>
          </c:tx>
          <c:spPr>
            <a:solidFill>
              <a:schemeClr val="tx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Gill Sans MT" panose="020B0502020104020203" pitchFamily="34" charset="0"/>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 for Final Factors'!$A$5:$A$18</c:f>
              <c:strCache>
                <c:ptCount val="13"/>
                <c:pt idx="0">
                  <c:v>Overexertion and Unusual Control</c:v>
                </c:pt>
                <c:pt idx="1">
                  <c:v>Pushed or Hurt by Object</c:v>
                </c:pt>
                <c:pt idx="2">
                  <c:v>Unsafe Scaffold</c:v>
                </c:pt>
                <c:pt idx="3">
                  <c:v>Unsafe Behaviour/Misjudgement</c:v>
                </c:pt>
                <c:pt idx="4">
                  <c:v>Other Unsafe Tools/Equipment or Usage</c:v>
                </c:pt>
                <c:pt idx="5">
                  <c:v>Unguarded Opening</c:v>
                </c:pt>
                <c:pt idx="6">
                  <c:v>Unsafe Ladder Use</c:v>
                </c:pt>
                <c:pt idx="7">
                  <c:v>Harmful Conditions</c:v>
                </c:pt>
                <c:pt idx="8">
                  <c:v>Improper Engineered Fall Prevention</c:v>
                </c:pt>
                <c:pt idx="9">
                  <c:v>Wearing PPE Improperly</c:v>
                </c:pt>
                <c:pt idx="10">
                  <c:v>Lack of Falls Training</c:v>
                </c:pt>
                <c:pt idx="11">
                  <c:v>Not Wearing PPE</c:v>
                </c:pt>
                <c:pt idx="12">
                  <c:v>Lack of Worksite Instruction</c:v>
                </c:pt>
              </c:strCache>
            </c:strRef>
          </c:cat>
          <c:val>
            <c:numRef>
              <c:f>'Charts for Final Factors'!$B$5:$B$18</c:f>
              <c:numCache>
                <c:formatCode>General</c:formatCode>
                <c:ptCount val="13"/>
                <c:pt idx="0">
                  <c:v>3</c:v>
                </c:pt>
                <c:pt idx="1">
                  <c:v>7</c:v>
                </c:pt>
                <c:pt idx="2">
                  <c:v>6</c:v>
                </c:pt>
                <c:pt idx="3">
                  <c:v>6</c:v>
                </c:pt>
                <c:pt idx="4">
                  <c:v>9</c:v>
                </c:pt>
                <c:pt idx="5">
                  <c:v>10</c:v>
                </c:pt>
                <c:pt idx="6">
                  <c:v>8</c:v>
                </c:pt>
                <c:pt idx="7">
                  <c:v>9</c:v>
                </c:pt>
                <c:pt idx="8">
                  <c:v>15</c:v>
                </c:pt>
                <c:pt idx="9">
                  <c:v>20</c:v>
                </c:pt>
                <c:pt idx="10">
                  <c:v>18</c:v>
                </c:pt>
                <c:pt idx="11">
                  <c:v>26</c:v>
                </c:pt>
                <c:pt idx="12">
                  <c:v>28</c:v>
                </c:pt>
              </c:numCache>
            </c:numRef>
          </c:val>
          <c:extLst xmlns:c16r2="http://schemas.microsoft.com/office/drawing/2015/06/chart">
            <c:ext xmlns:c16="http://schemas.microsoft.com/office/drawing/2014/chart" uri="{C3380CC4-5D6E-409C-BE32-E72D297353CC}">
              <c16:uniqueId val="{00000000-45E2-40B7-821C-09D32A6D4CFF}"/>
            </c:ext>
          </c:extLst>
        </c:ser>
        <c:ser>
          <c:idx val="1"/>
          <c:order val="1"/>
          <c:tx>
            <c:strRef>
              <c:f>'Charts for Final Factors'!$C$3:$C$4</c:f>
              <c:strCache>
                <c:ptCount val="1"/>
                <c:pt idx="0">
                  <c:v>HCU</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 for Final Factors'!$A$5:$A$18</c:f>
              <c:strCache>
                <c:ptCount val="13"/>
                <c:pt idx="0">
                  <c:v>Overexertion and Unusual Control</c:v>
                </c:pt>
                <c:pt idx="1">
                  <c:v>Pushed or Hurt by Object</c:v>
                </c:pt>
                <c:pt idx="2">
                  <c:v>Unsafe Scaffold</c:v>
                </c:pt>
                <c:pt idx="3">
                  <c:v>Unsafe Behaviour/Misjudgement</c:v>
                </c:pt>
                <c:pt idx="4">
                  <c:v>Other Unsafe Tools/Equipment or Usage</c:v>
                </c:pt>
                <c:pt idx="5">
                  <c:v>Unguarded Opening</c:v>
                </c:pt>
                <c:pt idx="6">
                  <c:v>Unsafe Ladder Use</c:v>
                </c:pt>
                <c:pt idx="7">
                  <c:v>Harmful Conditions</c:v>
                </c:pt>
                <c:pt idx="8">
                  <c:v>Improper Engineered Fall Prevention</c:v>
                </c:pt>
                <c:pt idx="9">
                  <c:v>Wearing PPE Improperly</c:v>
                </c:pt>
                <c:pt idx="10">
                  <c:v>Lack of Falls Training</c:v>
                </c:pt>
                <c:pt idx="11">
                  <c:v>Not Wearing PPE</c:v>
                </c:pt>
                <c:pt idx="12">
                  <c:v>Lack of Worksite Instruction</c:v>
                </c:pt>
              </c:strCache>
            </c:strRef>
          </c:cat>
          <c:val>
            <c:numRef>
              <c:f>'Charts for Final Factors'!$C$5:$C$18</c:f>
              <c:numCache>
                <c:formatCode>General</c:formatCode>
                <c:ptCount val="13"/>
                <c:pt idx="0">
                  <c:v>1</c:v>
                </c:pt>
                <c:pt idx="7">
                  <c:v>1</c:v>
                </c:pt>
              </c:numCache>
            </c:numRef>
          </c:val>
          <c:extLst xmlns:c16r2="http://schemas.microsoft.com/office/drawing/2015/06/chart">
            <c:ext xmlns:c16="http://schemas.microsoft.com/office/drawing/2014/chart" uri="{C3380CC4-5D6E-409C-BE32-E72D297353CC}">
              <c16:uniqueId val="{00000001-45E2-40B7-821C-09D32A6D4CFF}"/>
            </c:ext>
          </c:extLst>
        </c:ser>
        <c:ser>
          <c:idx val="2"/>
          <c:order val="2"/>
          <c:tx>
            <c:strRef>
              <c:f>'Charts for Final Factors'!$D$3:$D$4</c:f>
              <c:strCache>
                <c:ptCount val="1"/>
                <c:pt idx="0">
                  <c:v>IHSP</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000" b="0" i="0" u="none" strike="noStrike" kern="1200" baseline="0">
                    <a:solidFill>
                      <a:schemeClr val="bg1"/>
                    </a:solidFill>
                    <a:latin typeface="Gill Sans MT" panose="020B0502020104020203" pitchFamily="34" charset="0"/>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 for Final Factors'!$A$5:$A$18</c:f>
              <c:strCache>
                <c:ptCount val="13"/>
                <c:pt idx="0">
                  <c:v>Overexertion and Unusual Control</c:v>
                </c:pt>
                <c:pt idx="1">
                  <c:v>Pushed or Hurt by Object</c:v>
                </c:pt>
                <c:pt idx="2">
                  <c:v>Unsafe Scaffold</c:v>
                </c:pt>
                <c:pt idx="3">
                  <c:v>Unsafe Behaviour/Misjudgement</c:v>
                </c:pt>
                <c:pt idx="4">
                  <c:v>Other Unsafe Tools/Equipment or Usage</c:v>
                </c:pt>
                <c:pt idx="5">
                  <c:v>Unguarded Opening</c:v>
                </c:pt>
                <c:pt idx="6">
                  <c:v>Unsafe Ladder Use</c:v>
                </c:pt>
                <c:pt idx="7">
                  <c:v>Harmful Conditions</c:v>
                </c:pt>
                <c:pt idx="8">
                  <c:v>Improper Engineered Fall Prevention</c:v>
                </c:pt>
                <c:pt idx="9">
                  <c:v>Wearing PPE Improperly</c:v>
                </c:pt>
                <c:pt idx="10">
                  <c:v>Lack of Falls Training</c:v>
                </c:pt>
                <c:pt idx="11">
                  <c:v>Not Wearing PPE</c:v>
                </c:pt>
                <c:pt idx="12">
                  <c:v>Lack of Worksite Instruction</c:v>
                </c:pt>
              </c:strCache>
            </c:strRef>
          </c:cat>
          <c:val>
            <c:numRef>
              <c:f>'Charts for Final Factors'!$D$5:$D$18</c:f>
              <c:numCache>
                <c:formatCode>General</c:formatCode>
                <c:ptCount val="13"/>
                <c:pt idx="0">
                  <c:v>3</c:v>
                </c:pt>
                <c:pt idx="2">
                  <c:v>1</c:v>
                </c:pt>
                <c:pt idx="3">
                  <c:v>6</c:v>
                </c:pt>
                <c:pt idx="4">
                  <c:v>4</c:v>
                </c:pt>
                <c:pt idx="5">
                  <c:v>4</c:v>
                </c:pt>
                <c:pt idx="6">
                  <c:v>8</c:v>
                </c:pt>
                <c:pt idx="7">
                  <c:v>7</c:v>
                </c:pt>
                <c:pt idx="8">
                  <c:v>7</c:v>
                </c:pt>
                <c:pt idx="9">
                  <c:v>4</c:v>
                </c:pt>
                <c:pt idx="10">
                  <c:v>11</c:v>
                </c:pt>
                <c:pt idx="11">
                  <c:v>13</c:v>
                </c:pt>
                <c:pt idx="12">
                  <c:v>16</c:v>
                </c:pt>
              </c:numCache>
            </c:numRef>
          </c:val>
          <c:extLst xmlns:c16r2="http://schemas.microsoft.com/office/drawing/2015/06/chart">
            <c:ext xmlns:c16="http://schemas.microsoft.com/office/drawing/2014/chart" uri="{C3380CC4-5D6E-409C-BE32-E72D297353CC}">
              <c16:uniqueId val="{00000002-45E2-40B7-821C-09D32A6D4CFF}"/>
            </c:ext>
          </c:extLst>
        </c:ser>
        <c:dLbls>
          <c:dLblPos val="ctr"/>
          <c:showLegendKey val="0"/>
          <c:showVal val="1"/>
          <c:showCatName val="0"/>
          <c:showSerName val="0"/>
          <c:showPercent val="0"/>
          <c:showBubbleSize val="0"/>
        </c:dLbls>
        <c:gapWidth val="60"/>
        <c:overlap val="100"/>
        <c:axId val="92391680"/>
        <c:axId val="90836992"/>
      </c:barChart>
      <c:catAx>
        <c:axId val="923916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crossAx val="90836992"/>
        <c:crosses val="autoZero"/>
        <c:auto val="1"/>
        <c:lblAlgn val="ctr"/>
        <c:lblOffset val="100"/>
        <c:noMultiLvlLbl val="0"/>
      </c:catAx>
      <c:valAx>
        <c:axId val="90836992"/>
        <c:scaling>
          <c:orientation val="minMax"/>
        </c:scaling>
        <c:delete val="1"/>
        <c:axPos val="b"/>
        <c:numFmt formatCode="General" sourceLinked="1"/>
        <c:majorTickMark val="none"/>
        <c:minorTickMark val="none"/>
        <c:tickLblPos val="nextTo"/>
        <c:crossAx val="92391680"/>
        <c:crosses val="autoZero"/>
        <c:crossBetween val="between"/>
      </c:valAx>
      <c:spPr>
        <a:noFill/>
        <a:ln>
          <a:noFill/>
        </a:ln>
        <a:effectLst/>
      </c:spPr>
    </c:plotArea>
    <c:legend>
      <c:legendPos val="t"/>
      <c:layout>
        <c:manualLayout>
          <c:xMode val="edge"/>
          <c:yMode val="edge"/>
          <c:x val="0.68629067001701272"/>
          <c:y val="0.89076348104644953"/>
          <c:w val="0.24682559398492065"/>
          <c:h val="7.301716660113835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extLst xmlns:c16r2="http://schemas.microsoft.com/office/drawing/2015/06/chart">
    <c:ext xmlns:c14="http://schemas.microsoft.com/office/drawing/2007/8/2/chart" uri="{781A3756-C4B2-4CAC-9D66-4F8BD8637D16}">
      <c14:pivotOptions>
        <c14:dropZoneFilter val="1"/>
        <c14:dropZoneCategories val="1"/>
        <c14:dropZoneSeries val="1"/>
      </c14:pivotOptions>
    </c:ext>
  </c:extLst>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5"/>
    </mc:Choice>
    <mc:Fallback>
      <c:style val="5"/>
    </mc:Fallback>
  </mc:AlternateContent>
  <c:pivotSource>
    <c:name>[Complete Data Set.xlsx]Charts for Final!PivotTable10</c:name>
    <c:fmtId val="7"/>
  </c:pivotSource>
  <c:chart>
    <c:autoTitleDeleted val="1"/>
    <c:pivotFmts>
      <c:pivotFmt>
        <c:idx val="0"/>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barChart>
        <c:barDir val="col"/>
        <c:grouping val="clustered"/>
        <c:varyColors val="0"/>
        <c:ser>
          <c:idx val="0"/>
          <c:order val="0"/>
          <c:tx>
            <c:strRef>
              <c:f>'Charts for Final'!$B$286</c:f>
              <c:strCache>
                <c:ptCount val="1"/>
                <c:pt idx="0">
                  <c:v>Total</c:v>
                </c:pt>
              </c:strCache>
            </c:strRef>
          </c:tx>
          <c:spPr>
            <a:solidFill>
              <a:schemeClr val="tx1"/>
            </a:solidFill>
            <a:ln>
              <a:noFill/>
            </a:ln>
            <a:effectLst/>
          </c:spPr>
          <c:invertIfNegative val="0"/>
          <c:dPt>
            <c:idx val="0"/>
            <c:invertIfNegative val="0"/>
            <c:bubble3D val="0"/>
            <c:spPr>
              <a:solidFill>
                <a:srgbClr val="C00000"/>
              </a:solidFill>
              <a:ln>
                <a:noFill/>
              </a:ln>
              <a:effectLst/>
            </c:spPr>
            <c:extLst xmlns:c16r2="http://schemas.microsoft.com/office/drawing/2015/06/chart">
              <c:ext xmlns:c16="http://schemas.microsoft.com/office/drawing/2014/chart" uri="{C3380CC4-5D6E-409C-BE32-E72D297353CC}">
                <c16:uniqueId val="{00000001-E3FB-44B1-A8C6-F095195F9093}"/>
              </c:ext>
            </c:extLst>
          </c:dPt>
          <c:dLbls>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Gill Sans MT" panose="020B0502020104020203" pitchFamily="34" charset="0"/>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 for Final'!$A$287:$A$294</c:f>
              <c:strCache>
                <c:ptCount val="7"/>
                <c:pt idx="0">
                  <c:v>0</c:v>
                </c:pt>
                <c:pt idx="1">
                  <c:v>1</c:v>
                </c:pt>
                <c:pt idx="2">
                  <c:v>2</c:v>
                </c:pt>
                <c:pt idx="3">
                  <c:v>3</c:v>
                </c:pt>
                <c:pt idx="4">
                  <c:v>4</c:v>
                </c:pt>
                <c:pt idx="5">
                  <c:v>6</c:v>
                </c:pt>
                <c:pt idx="6">
                  <c:v>7+</c:v>
                </c:pt>
              </c:strCache>
            </c:strRef>
          </c:cat>
          <c:val>
            <c:numRef>
              <c:f>'Charts for Final'!$B$287:$B$294</c:f>
              <c:numCache>
                <c:formatCode>General</c:formatCode>
                <c:ptCount val="7"/>
                <c:pt idx="0">
                  <c:v>29</c:v>
                </c:pt>
                <c:pt idx="1">
                  <c:v>8</c:v>
                </c:pt>
                <c:pt idx="2">
                  <c:v>4</c:v>
                </c:pt>
                <c:pt idx="3">
                  <c:v>6</c:v>
                </c:pt>
                <c:pt idx="4">
                  <c:v>3</c:v>
                </c:pt>
                <c:pt idx="5">
                  <c:v>5</c:v>
                </c:pt>
                <c:pt idx="6">
                  <c:v>9</c:v>
                </c:pt>
              </c:numCache>
            </c:numRef>
          </c:val>
          <c:extLst xmlns:c16r2="http://schemas.microsoft.com/office/drawing/2015/06/chart">
            <c:ext xmlns:c16="http://schemas.microsoft.com/office/drawing/2014/chart" uri="{C3380CC4-5D6E-409C-BE32-E72D297353CC}">
              <c16:uniqueId val="{00000000-C2A4-4057-8784-6E2E277624EE}"/>
            </c:ext>
          </c:extLst>
        </c:ser>
        <c:dLbls>
          <c:dLblPos val="outEnd"/>
          <c:showLegendKey val="0"/>
          <c:showVal val="1"/>
          <c:showCatName val="0"/>
          <c:showSerName val="0"/>
          <c:showPercent val="0"/>
          <c:showBubbleSize val="0"/>
        </c:dLbls>
        <c:gapWidth val="60"/>
        <c:overlap val="-27"/>
        <c:axId val="90872832"/>
        <c:axId val="90880640"/>
      </c:barChart>
      <c:catAx>
        <c:axId val="90872832"/>
        <c:scaling>
          <c:orientation val="minMax"/>
        </c:scaling>
        <c:delete val="0"/>
        <c:axPos val="b"/>
        <c:title>
          <c:tx>
            <c:rich>
              <a:bodyPr rot="0" spcFirstLastPara="1" vertOverflow="ellipsis" vert="horz" wrap="square" anchor="ctr" anchorCtr="1"/>
              <a:lstStyle/>
              <a:p>
                <a:pPr>
                  <a:defRPr lang="en-US" sz="1000" b="0" i="0" u="none" strike="noStrike" kern="1200" baseline="0">
                    <a:solidFill>
                      <a:schemeClr val="tx1"/>
                    </a:solidFill>
                    <a:latin typeface="Gill Sans MT" panose="020B0502020104020203" pitchFamily="34" charset="0"/>
                    <a:ea typeface="+mn-ea"/>
                    <a:cs typeface="+mn-cs"/>
                  </a:defRPr>
                </a:pPr>
                <a:r>
                  <a:rPr lang="en-US">
                    <a:latin typeface="Gill Sans MT" panose="020B0502020104020203" pitchFamily="34" charset="0"/>
                  </a:rPr>
                  <a:t>Time in Role (Years)</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chemeClr val="tx1"/>
                </a:solidFill>
                <a:latin typeface="Gill Sans MT" panose="020B0502020104020203" pitchFamily="34" charset="0"/>
                <a:ea typeface="+mn-ea"/>
                <a:cs typeface="+mn-cs"/>
              </a:defRPr>
            </a:pPr>
            <a:endParaRPr lang="en-US"/>
          </a:p>
        </c:txPr>
        <c:crossAx val="90880640"/>
        <c:crosses val="autoZero"/>
        <c:auto val="1"/>
        <c:lblAlgn val="ctr"/>
        <c:lblOffset val="100"/>
        <c:noMultiLvlLbl val="0"/>
      </c:catAx>
      <c:valAx>
        <c:axId val="90880640"/>
        <c:scaling>
          <c:orientation val="minMax"/>
        </c:scaling>
        <c:delete val="1"/>
        <c:axPos val="l"/>
        <c:numFmt formatCode="General" sourceLinked="1"/>
        <c:majorTickMark val="none"/>
        <c:minorTickMark val="none"/>
        <c:tickLblPos val="nextTo"/>
        <c:crossAx val="90872832"/>
        <c:crosses val="autoZero"/>
        <c:crossBetween val="between"/>
      </c:valAx>
      <c:spPr>
        <a:noFill/>
        <a:ln>
          <a:noFill/>
        </a:ln>
        <a:effectLst/>
      </c:spPr>
    </c:plotArea>
    <c:plotVisOnly val="1"/>
    <c:dispBlanksAs val="gap"/>
    <c:showDLblsOverMax val="0"/>
    <c:extLst xmlns:c16r2="http://schemas.microsoft.com/office/drawing/2015/06/chart"/>
  </c:chart>
  <c:spPr>
    <a:noFill/>
    <a:ln>
      <a:noFill/>
    </a:ln>
    <a:effectLst/>
  </c:spPr>
  <c:txPr>
    <a:bodyPr/>
    <a:lstStyle/>
    <a:p>
      <a:pPr>
        <a:defRPr lang="en-US" sz="1000" b="0" i="0" u="none" strike="noStrike" kern="1200" baseline="0">
          <a:solidFill>
            <a:schemeClr val="tx1"/>
          </a:solidFill>
          <a:latin typeface="+mn-lt"/>
          <a:ea typeface="+mn-ea"/>
          <a:cs typeface="+mn-cs"/>
        </a:defRPr>
      </a:pPr>
      <a:endParaRPr lang="en-US"/>
    </a:p>
  </c:txPr>
  <c:externalData r:id="rId1">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pivotOptions>
    </c:ext>
  </c:extLst>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pivotSource>
    <c:name>[Complete Data Set.xlsx]Charts for Final Factors!PivotTable14</c:name>
    <c:fmtId val="-1"/>
  </c:pivotSource>
  <c:chart>
    <c:autoTitleDeleted val="1"/>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manualLayout>
          <c:layoutTarget val="inner"/>
          <c:xMode val="edge"/>
          <c:yMode val="edge"/>
          <c:x val="4.0133760047804279E-2"/>
          <c:y val="4.5269772196803023E-3"/>
          <c:w val="0.91973247990439144"/>
          <c:h val="0.89354011044398596"/>
        </c:manualLayout>
      </c:layout>
      <c:barChart>
        <c:barDir val="col"/>
        <c:grouping val="stacked"/>
        <c:varyColors val="0"/>
        <c:ser>
          <c:idx val="0"/>
          <c:order val="0"/>
          <c:tx>
            <c:strRef>
              <c:f>'Charts for Final Factors'!$B$82:$B$83</c:f>
              <c:strCache>
                <c:ptCount val="1"/>
                <c:pt idx="0">
                  <c:v>No Falls Training</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Gill Sans MT" panose="020B0502020104020203" pitchFamily="34" charset="0"/>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 for Final Factors'!$A$84:$A$86</c:f>
              <c:strCache>
                <c:ptCount val="2"/>
                <c:pt idx="0">
                  <c:v>Construction</c:v>
                </c:pt>
                <c:pt idx="1">
                  <c:v>Non-Construction</c:v>
                </c:pt>
              </c:strCache>
            </c:strRef>
          </c:cat>
          <c:val>
            <c:numRef>
              <c:f>'Charts for Final Factors'!$B$84:$B$86</c:f>
              <c:numCache>
                <c:formatCode>General</c:formatCode>
                <c:ptCount val="2"/>
                <c:pt idx="0">
                  <c:v>20</c:v>
                </c:pt>
                <c:pt idx="1">
                  <c:v>9</c:v>
                </c:pt>
              </c:numCache>
            </c:numRef>
          </c:val>
          <c:extLst xmlns:c16r2="http://schemas.microsoft.com/office/drawing/2015/06/chart">
            <c:ext xmlns:c16="http://schemas.microsoft.com/office/drawing/2014/chart" uri="{C3380CC4-5D6E-409C-BE32-E72D297353CC}">
              <c16:uniqueId val="{00000000-FAD7-4F99-88F9-742C06280814}"/>
            </c:ext>
          </c:extLst>
        </c:ser>
        <c:ser>
          <c:idx val="1"/>
          <c:order val="1"/>
          <c:tx>
            <c:strRef>
              <c:f>'Charts for Final Factors'!$C$82:$C$83</c:f>
              <c:strCache>
                <c:ptCount val="1"/>
                <c:pt idx="0">
                  <c:v>Falls Training</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Gill Sans MT" panose="020B0502020104020203" pitchFamily="34" charset="0"/>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 for Final Factors'!$A$84:$A$86</c:f>
              <c:strCache>
                <c:ptCount val="2"/>
                <c:pt idx="0">
                  <c:v>Construction</c:v>
                </c:pt>
                <c:pt idx="1">
                  <c:v>Non-Construction</c:v>
                </c:pt>
              </c:strCache>
            </c:strRef>
          </c:cat>
          <c:val>
            <c:numRef>
              <c:f>'Charts for Final Factors'!$C$84:$C$86</c:f>
              <c:numCache>
                <c:formatCode>General</c:formatCode>
                <c:ptCount val="2"/>
                <c:pt idx="0">
                  <c:v>32</c:v>
                </c:pt>
                <c:pt idx="1">
                  <c:v>5</c:v>
                </c:pt>
              </c:numCache>
            </c:numRef>
          </c:val>
          <c:extLst xmlns:c16r2="http://schemas.microsoft.com/office/drawing/2015/06/chart">
            <c:ext xmlns:c16="http://schemas.microsoft.com/office/drawing/2014/chart" uri="{C3380CC4-5D6E-409C-BE32-E72D297353CC}">
              <c16:uniqueId val="{00000001-FAD7-4F99-88F9-742C06280814}"/>
            </c:ext>
          </c:extLst>
        </c:ser>
        <c:dLbls>
          <c:dLblPos val="ctr"/>
          <c:showLegendKey val="0"/>
          <c:showVal val="1"/>
          <c:showCatName val="0"/>
          <c:showSerName val="0"/>
          <c:showPercent val="0"/>
          <c:showBubbleSize val="0"/>
        </c:dLbls>
        <c:gapWidth val="150"/>
        <c:overlap val="100"/>
        <c:axId val="97188480"/>
        <c:axId val="97185792"/>
      </c:barChart>
      <c:catAx>
        <c:axId val="97188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crossAx val="97185792"/>
        <c:crosses val="autoZero"/>
        <c:auto val="1"/>
        <c:lblAlgn val="ctr"/>
        <c:lblOffset val="100"/>
        <c:noMultiLvlLbl val="0"/>
      </c:catAx>
      <c:valAx>
        <c:axId val="97185792"/>
        <c:scaling>
          <c:orientation val="minMax"/>
        </c:scaling>
        <c:delete val="1"/>
        <c:axPos val="l"/>
        <c:numFmt formatCode="General" sourceLinked="1"/>
        <c:majorTickMark val="none"/>
        <c:minorTickMark val="none"/>
        <c:tickLblPos val="nextTo"/>
        <c:crossAx val="97188480"/>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latin typeface="Gill Sans MT" panose="020B0502020104020203" pitchFamily="34" charset="0"/>
        </a:defRPr>
      </a:pPr>
      <a:endParaRPr lang="en-US"/>
    </a:p>
  </c:txPr>
  <c:externalData r:id="rId1">
    <c:autoUpdate val="0"/>
  </c:externalData>
  <c:userShapes r:id="rId2"/>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pivotOptions>
    </c:ext>
  </c:extLst>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pivotSource>
    <c:name>[Complete Data Set.xlsx]Charts for Final Factors!PivotTable16</c:name>
    <c:fmtId val="-1"/>
  </c:pivotSource>
  <c:chart>
    <c:autoTitleDeleted val="1"/>
    <c:pivotFmts>
      <c:pivotFmt>
        <c:idx val="0"/>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4"/>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5"/>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manualLayout>
          <c:layoutTarget val="inner"/>
          <c:xMode val="edge"/>
          <c:yMode val="edge"/>
          <c:x val="0.56781675454467329"/>
          <c:y val="4.3421502502098031E-2"/>
          <c:w val="0.42793674655991792"/>
          <c:h val="0.91315699499580394"/>
        </c:manualLayout>
      </c:layout>
      <c:barChart>
        <c:barDir val="bar"/>
        <c:grouping val="clustered"/>
        <c:varyColors val="0"/>
        <c:ser>
          <c:idx val="0"/>
          <c:order val="0"/>
          <c:tx>
            <c:strRef>
              <c:f>'Charts for Final Factors'!$B$97</c:f>
              <c:strCache>
                <c:ptCount val="1"/>
                <c:pt idx="0">
                  <c:v>Total</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Gill Sans MT" panose="020B0502020104020203" pitchFamily="34" charset="0"/>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 for Final Factors'!$A$98:$A$109</c:f>
              <c:strCache>
                <c:ptCount val="11"/>
                <c:pt idx="0">
                  <c:v>Overexertion and Unusual Control</c:v>
                </c:pt>
                <c:pt idx="1">
                  <c:v>Harmful Conditions</c:v>
                </c:pt>
                <c:pt idx="2">
                  <c:v>Unsafe Scaffold</c:v>
                </c:pt>
                <c:pt idx="3">
                  <c:v>Unsafe Ladder Use</c:v>
                </c:pt>
                <c:pt idx="4">
                  <c:v>Pushed or Hurt by Object</c:v>
                </c:pt>
                <c:pt idx="5">
                  <c:v>Unsafe Behaviour/Misjudgement</c:v>
                </c:pt>
                <c:pt idx="6">
                  <c:v>Other Unsafe Tools/Equipment or Usage</c:v>
                </c:pt>
                <c:pt idx="7">
                  <c:v>Improper Guarding</c:v>
                </c:pt>
                <c:pt idx="8">
                  <c:v>Not Wearing PPE</c:v>
                </c:pt>
                <c:pt idx="9">
                  <c:v>Lack of Worksite Instruction</c:v>
                </c:pt>
                <c:pt idx="10">
                  <c:v>Wearing PPE Improperly</c:v>
                </c:pt>
              </c:strCache>
            </c:strRef>
          </c:cat>
          <c:val>
            <c:numRef>
              <c:f>'Charts for Final Factors'!$B$98:$B$109</c:f>
              <c:numCache>
                <c:formatCode>General</c:formatCode>
                <c:ptCount val="11"/>
                <c:pt idx="0">
                  <c:v>2</c:v>
                </c:pt>
                <c:pt idx="1">
                  <c:v>2</c:v>
                </c:pt>
                <c:pt idx="2">
                  <c:v>3</c:v>
                </c:pt>
                <c:pt idx="3">
                  <c:v>3</c:v>
                </c:pt>
                <c:pt idx="4">
                  <c:v>4</c:v>
                </c:pt>
                <c:pt idx="5">
                  <c:v>4</c:v>
                </c:pt>
                <c:pt idx="6">
                  <c:v>6</c:v>
                </c:pt>
                <c:pt idx="7">
                  <c:v>9</c:v>
                </c:pt>
                <c:pt idx="8">
                  <c:v>12</c:v>
                </c:pt>
                <c:pt idx="9">
                  <c:v>13</c:v>
                </c:pt>
                <c:pt idx="10">
                  <c:v>16</c:v>
                </c:pt>
              </c:numCache>
            </c:numRef>
          </c:val>
          <c:extLst xmlns:c16r2="http://schemas.microsoft.com/office/drawing/2015/06/chart">
            <c:ext xmlns:c16="http://schemas.microsoft.com/office/drawing/2014/chart" uri="{C3380CC4-5D6E-409C-BE32-E72D297353CC}">
              <c16:uniqueId val="{00000000-29EC-4123-8DA4-09A5BD9E9E33}"/>
            </c:ext>
          </c:extLst>
        </c:ser>
        <c:dLbls>
          <c:dLblPos val="outEnd"/>
          <c:showLegendKey val="0"/>
          <c:showVal val="1"/>
          <c:showCatName val="0"/>
          <c:showSerName val="0"/>
          <c:showPercent val="0"/>
          <c:showBubbleSize val="0"/>
        </c:dLbls>
        <c:gapWidth val="50"/>
        <c:axId val="92484352"/>
        <c:axId val="92487040"/>
      </c:barChart>
      <c:catAx>
        <c:axId val="924843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900" b="0" i="0" u="none" strike="noStrike" kern="1200" baseline="0">
                <a:solidFill>
                  <a:schemeClr val="tx1"/>
                </a:solidFill>
                <a:latin typeface="Gill Sans MT" panose="020B0502020104020203" pitchFamily="34" charset="0"/>
                <a:ea typeface="+mn-ea"/>
                <a:cs typeface="+mn-cs"/>
              </a:defRPr>
            </a:pPr>
            <a:endParaRPr lang="en-US"/>
          </a:p>
        </c:txPr>
        <c:crossAx val="92487040"/>
        <c:crosses val="autoZero"/>
        <c:auto val="1"/>
        <c:lblAlgn val="ctr"/>
        <c:lblOffset val="100"/>
        <c:noMultiLvlLbl val="0"/>
      </c:catAx>
      <c:valAx>
        <c:axId val="92487040"/>
        <c:scaling>
          <c:orientation val="minMax"/>
        </c:scaling>
        <c:delete val="1"/>
        <c:axPos val="b"/>
        <c:numFmt formatCode="General" sourceLinked="1"/>
        <c:majorTickMark val="none"/>
        <c:minorTickMark val="none"/>
        <c:tickLblPos val="nextTo"/>
        <c:crossAx val="92484352"/>
        <c:crosses val="autoZero"/>
        <c:crossBetween val="between"/>
      </c:valAx>
      <c:spPr>
        <a:noFill/>
        <a:ln>
          <a:noFill/>
        </a:ln>
        <a:effectLst/>
      </c:spPr>
    </c:plotArea>
    <c:plotVisOnly val="1"/>
    <c:dispBlanksAs val="gap"/>
    <c:showDLblsOverMax val="0"/>
    <c:extLst xmlns:c16r2="http://schemas.microsoft.com/office/drawing/2015/06/chart"/>
  </c:chart>
  <c:spPr>
    <a:noFill/>
    <a:ln>
      <a:noFill/>
    </a:ln>
    <a:effectLst/>
  </c:spPr>
  <c:txPr>
    <a:bodyPr/>
    <a:lstStyle/>
    <a:p>
      <a:pPr>
        <a:defRPr lang="en-US" sz="1000" b="0" i="0" u="none" strike="noStrike" kern="1200" baseline="0">
          <a:solidFill>
            <a:schemeClr val="tx1"/>
          </a:solidFill>
          <a:latin typeface="+mn-lt"/>
          <a:ea typeface="+mn-ea"/>
          <a:cs typeface="+mn-cs"/>
        </a:defRPr>
      </a:pPr>
      <a:endParaRPr lang="en-US"/>
    </a:p>
  </c:txPr>
  <c:externalData r:id="rId2">
    <c:autoUpdate val="0"/>
  </c:externalData>
  <c:userShapes r:id="rId3"/>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pivotOptions>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6">
  <a:schemeClr val="accent3"/>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0.37454</cdr:x>
      <cdr:y>0.30902</cdr:y>
    </cdr:from>
    <cdr:to>
      <cdr:x>0.63723</cdr:x>
      <cdr:y>0.63496</cdr:y>
    </cdr:to>
    <cdr:sp macro="" textlink="">
      <cdr:nvSpPr>
        <cdr:cNvPr id="2" name="TextBox 1"/>
        <cdr:cNvSpPr txBox="1"/>
      </cdr:nvSpPr>
      <cdr:spPr>
        <a:xfrm xmlns:a="http://schemas.openxmlformats.org/drawingml/2006/main">
          <a:off x="1303719" y="866931"/>
          <a:ext cx="914400" cy="914400"/>
        </a:xfrm>
        <a:prstGeom xmlns:a="http://schemas.openxmlformats.org/drawingml/2006/main" prst="rect">
          <a:avLst/>
        </a:prstGeom>
      </cdr:spPr>
      <cdr:txBody>
        <a:bodyPr xmlns:a="http://schemas.openxmlformats.org/drawingml/2006/main" vertOverflow="clip" wrap="none" rtlCol="0" anchor="ctr"/>
        <a:lstStyle xmlns:a="http://schemas.openxmlformats.org/drawingml/2006/main"/>
        <a:p xmlns:a="http://schemas.openxmlformats.org/drawingml/2006/main">
          <a:endParaRPr lang="en-CA" sz="1050" dirty="0">
            <a:latin typeface="Gill Sans MT" panose="020B0502020104020203" pitchFamily="34" charset="0"/>
          </a:endParaRPr>
        </a:p>
      </cdr:txBody>
    </cdr:sp>
  </cdr:relSizeAnchor>
  <cdr:relSizeAnchor xmlns:cdr="http://schemas.openxmlformats.org/drawingml/2006/chartDrawing">
    <cdr:from>
      <cdr:x>0.36285</cdr:x>
      <cdr:y>0.57918</cdr:y>
    </cdr:from>
    <cdr:to>
      <cdr:x>0.6258</cdr:x>
      <cdr:y>0.66694</cdr:y>
    </cdr:to>
    <cdr:sp macro="" textlink="">
      <cdr:nvSpPr>
        <cdr:cNvPr id="3" name="TextBox 4"/>
        <cdr:cNvSpPr txBox="1"/>
      </cdr:nvSpPr>
      <cdr:spPr>
        <a:xfrm xmlns:a="http://schemas.openxmlformats.org/drawingml/2006/main">
          <a:off x="1263024" y="1624820"/>
          <a:ext cx="915289" cy="24622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000" dirty="0">
              <a:latin typeface="Gill Sans MT" panose="020B0502020104020203" pitchFamily="34" charset="0"/>
            </a:rPr>
            <a:t>No training</a:t>
          </a:r>
          <a:endParaRPr lang="en-CA" sz="1000" dirty="0">
            <a:latin typeface="Gill Sans MT" panose="020B0502020104020203"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0.05155</cdr:x>
      <cdr:y>0.92564</cdr:y>
    </cdr:from>
    <cdr:to>
      <cdr:x>1</cdr:x>
      <cdr:y>1</cdr:y>
    </cdr:to>
    <cdr:sp macro="" textlink="">
      <cdr:nvSpPr>
        <cdr:cNvPr id="2" name="TextBox 6"/>
        <cdr:cNvSpPr txBox="1"/>
      </cdr:nvSpPr>
      <cdr:spPr>
        <a:xfrm xmlns:a="http://schemas.openxmlformats.org/drawingml/2006/main">
          <a:off x="216768" y="3065111"/>
          <a:ext cx="3988228" cy="24622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000" i="1" dirty="0">
              <a:latin typeface="Gill Sans MT" panose="020B0502020104020203" pitchFamily="34" charset="0"/>
            </a:rPr>
            <a:t>*Based on 37 analyzed fatalities where falls prevention training was evident. </a:t>
          </a:r>
          <a:endParaRPr lang="en-CA" sz="1000" i="1" dirty="0">
            <a:latin typeface="Gill Sans MT" panose="020B0502020104020203" pitchFamily="34" charset="0"/>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E12A7EB2-91A4-45DA-B670-7125983960D7}" type="datetimeFigureOut">
              <a:rPr lang="en-CA" smtClean="0"/>
              <a:t>01/17/2019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EECB7F3-7364-4F91-A5F9-1A729AAC04F2}" type="slidenum">
              <a:rPr lang="en-CA" smtClean="0"/>
              <a:t>‹#›</a:t>
            </a:fld>
            <a:endParaRPr lang="en-CA"/>
          </a:p>
        </p:txBody>
      </p:sp>
    </p:spTree>
    <p:extLst>
      <p:ext uri="{BB962C8B-B14F-4D97-AF65-F5344CB8AC3E}">
        <p14:creationId xmlns:p14="http://schemas.microsoft.com/office/powerpoint/2010/main" val="534616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E12A7EB2-91A4-45DA-B670-7125983960D7}" type="datetimeFigureOut">
              <a:rPr lang="en-CA" smtClean="0"/>
              <a:t>01/17/2019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EECB7F3-7364-4F91-A5F9-1A729AAC04F2}" type="slidenum">
              <a:rPr lang="en-CA" smtClean="0"/>
              <a:t>‹#›</a:t>
            </a:fld>
            <a:endParaRPr lang="en-CA"/>
          </a:p>
        </p:txBody>
      </p:sp>
    </p:spTree>
    <p:extLst>
      <p:ext uri="{BB962C8B-B14F-4D97-AF65-F5344CB8AC3E}">
        <p14:creationId xmlns:p14="http://schemas.microsoft.com/office/powerpoint/2010/main" val="4220098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E12A7EB2-91A4-45DA-B670-7125983960D7}" type="datetimeFigureOut">
              <a:rPr lang="en-CA" smtClean="0"/>
              <a:t>01/17/2019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EECB7F3-7364-4F91-A5F9-1A729AAC04F2}" type="slidenum">
              <a:rPr lang="en-CA" smtClean="0"/>
              <a:t>‹#›</a:t>
            </a:fld>
            <a:endParaRPr lang="en-CA"/>
          </a:p>
        </p:txBody>
      </p:sp>
    </p:spTree>
    <p:extLst>
      <p:ext uri="{BB962C8B-B14F-4D97-AF65-F5344CB8AC3E}">
        <p14:creationId xmlns:p14="http://schemas.microsoft.com/office/powerpoint/2010/main" val="581834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E12A7EB2-91A4-45DA-B670-7125983960D7}" type="datetimeFigureOut">
              <a:rPr lang="en-CA" smtClean="0"/>
              <a:t>01/17/2019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EECB7F3-7364-4F91-A5F9-1A729AAC04F2}" type="slidenum">
              <a:rPr lang="en-CA" smtClean="0"/>
              <a:t>‹#›</a:t>
            </a:fld>
            <a:endParaRPr lang="en-CA"/>
          </a:p>
        </p:txBody>
      </p:sp>
    </p:spTree>
    <p:extLst>
      <p:ext uri="{BB962C8B-B14F-4D97-AF65-F5344CB8AC3E}">
        <p14:creationId xmlns:p14="http://schemas.microsoft.com/office/powerpoint/2010/main" val="1121331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2A7EB2-91A4-45DA-B670-7125983960D7}" type="datetimeFigureOut">
              <a:rPr lang="en-CA" smtClean="0"/>
              <a:t>01/17/2019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EECB7F3-7364-4F91-A5F9-1A729AAC04F2}" type="slidenum">
              <a:rPr lang="en-CA" smtClean="0"/>
              <a:t>‹#›</a:t>
            </a:fld>
            <a:endParaRPr lang="en-CA"/>
          </a:p>
        </p:txBody>
      </p:sp>
    </p:spTree>
    <p:extLst>
      <p:ext uri="{BB962C8B-B14F-4D97-AF65-F5344CB8AC3E}">
        <p14:creationId xmlns:p14="http://schemas.microsoft.com/office/powerpoint/2010/main" val="1288343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E12A7EB2-91A4-45DA-B670-7125983960D7}" type="datetimeFigureOut">
              <a:rPr lang="en-CA" smtClean="0"/>
              <a:t>01/17/2019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EECB7F3-7364-4F91-A5F9-1A729AAC04F2}" type="slidenum">
              <a:rPr lang="en-CA" smtClean="0"/>
              <a:t>‹#›</a:t>
            </a:fld>
            <a:endParaRPr lang="en-CA"/>
          </a:p>
        </p:txBody>
      </p:sp>
    </p:spTree>
    <p:extLst>
      <p:ext uri="{BB962C8B-B14F-4D97-AF65-F5344CB8AC3E}">
        <p14:creationId xmlns:p14="http://schemas.microsoft.com/office/powerpoint/2010/main" val="257189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E12A7EB2-91A4-45DA-B670-7125983960D7}" type="datetimeFigureOut">
              <a:rPr lang="en-CA" smtClean="0"/>
              <a:t>01/17/2019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2EECB7F3-7364-4F91-A5F9-1A729AAC04F2}" type="slidenum">
              <a:rPr lang="en-CA" smtClean="0"/>
              <a:t>‹#›</a:t>
            </a:fld>
            <a:endParaRPr lang="en-CA"/>
          </a:p>
        </p:txBody>
      </p:sp>
    </p:spTree>
    <p:extLst>
      <p:ext uri="{BB962C8B-B14F-4D97-AF65-F5344CB8AC3E}">
        <p14:creationId xmlns:p14="http://schemas.microsoft.com/office/powerpoint/2010/main" val="1120697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E12A7EB2-91A4-45DA-B670-7125983960D7}" type="datetimeFigureOut">
              <a:rPr lang="en-CA" smtClean="0"/>
              <a:t>01/17/2019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2EECB7F3-7364-4F91-A5F9-1A729AAC04F2}" type="slidenum">
              <a:rPr lang="en-CA" smtClean="0"/>
              <a:t>‹#›</a:t>
            </a:fld>
            <a:endParaRPr lang="en-CA"/>
          </a:p>
        </p:txBody>
      </p:sp>
    </p:spTree>
    <p:extLst>
      <p:ext uri="{BB962C8B-B14F-4D97-AF65-F5344CB8AC3E}">
        <p14:creationId xmlns:p14="http://schemas.microsoft.com/office/powerpoint/2010/main" val="2271716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2A7EB2-91A4-45DA-B670-7125983960D7}" type="datetimeFigureOut">
              <a:rPr lang="en-CA" smtClean="0"/>
              <a:t>01/17/2019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2EECB7F3-7364-4F91-A5F9-1A729AAC04F2}" type="slidenum">
              <a:rPr lang="en-CA" smtClean="0"/>
              <a:t>‹#›</a:t>
            </a:fld>
            <a:endParaRPr lang="en-CA"/>
          </a:p>
        </p:txBody>
      </p:sp>
    </p:spTree>
    <p:extLst>
      <p:ext uri="{BB962C8B-B14F-4D97-AF65-F5344CB8AC3E}">
        <p14:creationId xmlns:p14="http://schemas.microsoft.com/office/powerpoint/2010/main" val="2662100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2A7EB2-91A4-45DA-B670-7125983960D7}" type="datetimeFigureOut">
              <a:rPr lang="en-CA" smtClean="0"/>
              <a:t>01/17/2019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EECB7F3-7364-4F91-A5F9-1A729AAC04F2}" type="slidenum">
              <a:rPr lang="en-CA" smtClean="0"/>
              <a:t>‹#›</a:t>
            </a:fld>
            <a:endParaRPr lang="en-CA"/>
          </a:p>
        </p:txBody>
      </p:sp>
    </p:spTree>
    <p:extLst>
      <p:ext uri="{BB962C8B-B14F-4D97-AF65-F5344CB8AC3E}">
        <p14:creationId xmlns:p14="http://schemas.microsoft.com/office/powerpoint/2010/main" val="232844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2A7EB2-91A4-45DA-B670-7125983960D7}" type="datetimeFigureOut">
              <a:rPr lang="en-CA" smtClean="0"/>
              <a:t>01/17/2019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EECB7F3-7364-4F91-A5F9-1A729AAC04F2}" type="slidenum">
              <a:rPr lang="en-CA" smtClean="0"/>
              <a:t>‹#›</a:t>
            </a:fld>
            <a:endParaRPr lang="en-CA"/>
          </a:p>
        </p:txBody>
      </p:sp>
    </p:spTree>
    <p:extLst>
      <p:ext uri="{BB962C8B-B14F-4D97-AF65-F5344CB8AC3E}">
        <p14:creationId xmlns:p14="http://schemas.microsoft.com/office/powerpoint/2010/main" val="3300799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A7EB2-91A4-45DA-B670-7125983960D7}" type="datetimeFigureOut">
              <a:rPr lang="en-CA" smtClean="0"/>
              <a:t>01/17/2019</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ECB7F3-7364-4F91-A5F9-1A729AAC04F2}" type="slidenum">
              <a:rPr lang="en-CA" smtClean="0"/>
              <a:t>‹#›</a:t>
            </a:fld>
            <a:endParaRPr lang="en-CA"/>
          </a:p>
        </p:txBody>
      </p:sp>
    </p:spTree>
    <p:extLst>
      <p:ext uri="{BB962C8B-B14F-4D97-AF65-F5344CB8AC3E}">
        <p14:creationId xmlns:p14="http://schemas.microsoft.com/office/powerpoint/2010/main" val="2599331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chart" Target="../charts/chart4.xml"/><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8089164" y="855209"/>
            <a:ext cx="1343018" cy="2368613"/>
            <a:chOff x="971600" y="548680"/>
            <a:chExt cx="1512168" cy="2772864"/>
          </a:xfrm>
        </p:grpSpPr>
        <p:sp>
          <p:nvSpPr>
            <p:cNvPr id="14" name="Oval 13"/>
            <p:cNvSpPr/>
            <p:nvPr/>
          </p:nvSpPr>
          <p:spPr>
            <a:xfrm>
              <a:off x="971600" y="548680"/>
              <a:ext cx="1368152" cy="1395175"/>
            </a:xfrm>
            <a:prstGeom prst="ellipse">
              <a:avLst/>
            </a:prstGeom>
            <a:solidFill>
              <a:srgbClr val="FE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Rounded Rectangle 14"/>
            <p:cNvSpPr/>
            <p:nvPr/>
          </p:nvSpPr>
          <p:spPr>
            <a:xfrm>
              <a:off x="1259632" y="1934727"/>
              <a:ext cx="792088" cy="432048"/>
            </a:xfrm>
            <a:prstGeom prst="roundRect">
              <a:avLst/>
            </a:prstGeom>
            <a:solidFill>
              <a:srgbClr val="006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b="1" dirty="0">
                  <a:latin typeface="Arial" pitchFamily="34" charset="0"/>
                  <a:cs typeface="Arial" pitchFamily="34" charset="0"/>
                </a:rPr>
                <a:t>65+</a:t>
              </a:r>
            </a:p>
          </p:txBody>
        </p:sp>
        <p:sp>
          <p:nvSpPr>
            <p:cNvPr id="16" name="TextBox 15"/>
            <p:cNvSpPr txBox="1"/>
            <p:nvPr/>
          </p:nvSpPr>
          <p:spPr>
            <a:xfrm>
              <a:off x="971600" y="2564904"/>
              <a:ext cx="1512168" cy="756640"/>
            </a:xfrm>
            <a:prstGeom prst="rect">
              <a:avLst/>
            </a:prstGeom>
            <a:noFill/>
          </p:spPr>
          <p:txBody>
            <a:bodyPr wrap="square" rtlCol="0">
              <a:spAutoFit/>
            </a:bodyPr>
            <a:lstStyle/>
            <a:p>
              <a:pPr algn="ctr"/>
              <a:r>
                <a:rPr lang="en-CA" sz="1200" dirty="0">
                  <a:latin typeface="Gill Sans MT" pitchFamily="34" charset="0"/>
                </a:rPr>
                <a:t>9 fatalities among workers older than 65</a:t>
              </a:r>
            </a:p>
          </p:txBody>
        </p:sp>
      </p:grpSp>
      <p:grpSp>
        <p:nvGrpSpPr>
          <p:cNvPr id="28" name="Group 27"/>
          <p:cNvGrpSpPr/>
          <p:nvPr/>
        </p:nvGrpSpPr>
        <p:grpSpPr>
          <a:xfrm>
            <a:off x="6422744" y="835742"/>
            <a:ext cx="1343018" cy="2368613"/>
            <a:chOff x="971600" y="548680"/>
            <a:chExt cx="1512168" cy="2772864"/>
          </a:xfrm>
        </p:grpSpPr>
        <p:sp>
          <p:nvSpPr>
            <p:cNvPr id="29" name="Oval 28"/>
            <p:cNvSpPr/>
            <p:nvPr/>
          </p:nvSpPr>
          <p:spPr>
            <a:xfrm>
              <a:off x="971600" y="548680"/>
              <a:ext cx="1368152" cy="1395175"/>
            </a:xfrm>
            <a:prstGeom prst="ellipse">
              <a:avLst/>
            </a:prstGeom>
            <a:solidFill>
              <a:srgbClr val="FE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0" name="Rounded Rectangle 29"/>
            <p:cNvSpPr/>
            <p:nvPr/>
          </p:nvSpPr>
          <p:spPr>
            <a:xfrm>
              <a:off x="1259632" y="1934727"/>
              <a:ext cx="792088" cy="432048"/>
            </a:xfrm>
            <a:prstGeom prst="roundRect">
              <a:avLst/>
            </a:prstGeom>
            <a:solidFill>
              <a:srgbClr val="006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b="1" dirty="0">
                  <a:latin typeface="Arial" pitchFamily="34" charset="0"/>
                  <a:cs typeface="Arial" pitchFamily="34" charset="0"/>
                </a:rPr>
                <a:t>29%</a:t>
              </a:r>
            </a:p>
          </p:txBody>
        </p:sp>
        <p:sp>
          <p:nvSpPr>
            <p:cNvPr id="31" name="TextBox 30"/>
            <p:cNvSpPr txBox="1"/>
            <p:nvPr/>
          </p:nvSpPr>
          <p:spPr>
            <a:xfrm>
              <a:off x="971600" y="2564904"/>
              <a:ext cx="1512168" cy="756640"/>
            </a:xfrm>
            <a:prstGeom prst="rect">
              <a:avLst/>
            </a:prstGeom>
            <a:noFill/>
          </p:spPr>
          <p:txBody>
            <a:bodyPr wrap="square" rtlCol="0">
              <a:spAutoFit/>
            </a:bodyPr>
            <a:lstStyle/>
            <a:p>
              <a:pPr algn="ctr"/>
              <a:r>
                <a:rPr lang="en-CA" sz="1200" dirty="0">
                  <a:latin typeface="Gill Sans MT" pitchFamily="34" charset="0"/>
                </a:rPr>
                <a:t>Self-Employed or Owner: 29%</a:t>
              </a:r>
            </a:p>
            <a:p>
              <a:pPr algn="ctr"/>
              <a:r>
                <a:rPr lang="en-US" sz="1200" dirty="0">
                  <a:latin typeface="Gill Sans MT" pitchFamily="34" charset="0"/>
                </a:rPr>
                <a:t>Hired: 71%</a:t>
              </a:r>
              <a:endParaRPr lang="en-CA" sz="1200" dirty="0">
                <a:latin typeface="Gill Sans MT" pitchFamily="34" charset="0"/>
              </a:endParaRPr>
            </a:p>
          </p:txBody>
        </p:sp>
      </p:grpSp>
      <p:grpSp>
        <p:nvGrpSpPr>
          <p:cNvPr id="33" name="Group 32"/>
          <p:cNvGrpSpPr/>
          <p:nvPr/>
        </p:nvGrpSpPr>
        <p:grpSpPr>
          <a:xfrm>
            <a:off x="3261733" y="3647077"/>
            <a:ext cx="1343018" cy="2737944"/>
            <a:chOff x="971600" y="548680"/>
            <a:chExt cx="1512168" cy="3205229"/>
          </a:xfrm>
        </p:grpSpPr>
        <p:sp>
          <p:nvSpPr>
            <p:cNvPr id="34" name="Oval 33"/>
            <p:cNvSpPr/>
            <p:nvPr/>
          </p:nvSpPr>
          <p:spPr>
            <a:xfrm>
              <a:off x="971600" y="548680"/>
              <a:ext cx="1368152" cy="1395175"/>
            </a:xfrm>
            <a:prstGeom prst="ellipse">
              <a:avLst/>
            </a:prstGeom>
            <a:solidFill>
              <a:srgbClr val="FE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5" name="Rounded Rectangle 34"/>
            <p:cNvSpPr/>
            <p:nvPr/>
          </p:nvSpPr>
          <p:spPr>
            <a:xfrm>
              <a:off x="1259632" y="1934727"/>
              <a:ext cx="792088" cy="432048"/>
            </a:xfrm>
            <a:prstGeom prst="roundRect">
              <a:avLst/>
            </a:prstGeom>
            <a:solidFill>
              <a:srgbClr val="006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b="1" dirty="0">
                  <a:latin typeface="Arial" pitchFamily="34" charset="0"/>
                  <a:cs typeface="Arial" pitchFamily="34" charset="0"/>
                </a:rPr>
                <a:t>21</a:t>
              </a:r>
            </a:p>
          </p:txBody>
        </p:sp>
        <p:sp>
          <p:nvSpPr>
            <p:cNvPr id="36" name="TextBox 35"/>
            <p:cNvSpPr txBox="1"/>
            <p:nvPr/>
          </p:nvSpPr>
          <p:spPr>
            <a:xfrm>
              <a:off x="971600" y="2564903"/>
              <a:ext cx="1512168" cy="1189006"/>
            </a:xfrm>
            <a:prstGeom prst="rect">
              <a:avLst/>
            </a:prstGeom>
            <a:noFill/>
          </p:spPr>
          <p:txBody>
            <a:bodyPr wrap="square" rtlCol="0">
              <a:spAutoFit/>
            </a:bodyPr>
            <a:lstStyle/>
            <a:p>
              <a:pPr algn="ctr"/>
              <a:r>
                <a:rPr lang="en-CA" sz="1200" dirty="0">
                  <a:latin typeface="Gill Sans MT" pitchFamily="34" charset="0"/>
                </a:rPr>
                <a:t>Roofing contractors: 21 Residential construction workers:13</a:t>
              </a:r>
            </a:p>
          </p:txBody>
        </p:sp>
      </p:grpSp>
      <p:grpSp>
        <p:nvGrpSpPr>
          <p:cNvPr id="38" name="Group 37"/>
          <p:cNvGrpSpPr/>
          <p:nvPr/>
        </p:nvGrpSpPr>
        <p:grpSpPr>
          <a:xfrm>
            <a:off x="4886351" y="3647077"/>
            <a:ext cx="1502902" cy="2368614"/>
            <a:chOff x="971599" y="548680"/>
            <a:chExt cx="1692188" cy="2772865"/>
          </a:xfrm>
        </p:grpSpPr>
        <p:sp>
          <p:nvSpPr>
            <p:cNvPr id="39" name="Oval 38"/>
            <p:cNvSpPr/>
            <p:nvPr/>
          </p:nvSpPr>
          <p:spPr>
            <a:xfrm>
              <a:off x="971600" y="548680"/>
              <a:ext cx="1368151" cy="1395175"/>
            </a:xfrm>
            <a:prstGeom prst="ellipse">
              <a:avLst/>
            </a:prstGeom>
            <a:solidFill>
              <a:srgbClr val="FE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0" name="Rounded Rectangle 39"/>
            <p:cNvSpPr/>
            <p:nvPr/>
          </p:nvSpPr>
          <p:spPr>
            <a:xfrm>
              <a:off x="1259632" y="1934727"/>
              <a:ext cx="792088" cy="432047"/>
            </a:xfrm>
            <a:prstGeom prst="roundRect">
              <a:avLst/>
            </a:prstGeom>
            <a:solidFill>
              <a:srgbClr val="006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Arial" pitchFamily="34" charset="0"/>
                  <a:cs typeface="Arial" pitchFamily="34" charset="0"/>
                </a:rPr>
                <a:t>52</a:t>
              </a:r>
              <a:endParaRPr lang="en-CA" b="1" dirty="0">
                <a:latin typeface="Arial" pitchFamily="34" charset="0"/>
                <a:cs typeface="Arial" pitchFamily="34" charset="0"/>
              </a:endParaRPr>
            </a:p>
          </p:txBody>
        </p:sp>
        <p:sp>
          <p:nvSpPr>
            <p:cNvPr id="41" name="TextBox 40"/>
            <p:cNvSpPr txBox="1"/>
            <p:nvPr/>
          </p:nvSpPr>
          <p:spPr>
            <a:xfrm>
              <a:off x="971599" y="2564905"/>
              <a:ext cx="1692188" cy="756640"/>
            </a:xfrm>
            <a:prstGeom prst="rect">
              <a:avLst/>
            </a:prstGeom>
            <a:noFill/>
          </p:spPr>
          <p:txBody>
            <a:bodyPr wrap="square" rtlCol="0">
              <a:spAutoFit/>
            </a:bodyPr>
            <a:lstStyle/>
            <a:p>
              <a:pPr algn="ctr"/>
              <a:r>
                <a:rPr lang="en-CA" sz="1200" dirty="0">
                  <a:latin typeface="Gill Sans MT" pitchFamily="34" charset="0"/>
                </a:rPr>
                <a:t>Small worksite with less than 4 workers on site: 52 (63%)</a:t>
              </a:r>
            </a:p>
          </p:txBody>
        </p:sp>
      </p:grpSp>
      <p:grpSp>
        <p:nvGrpSpPr>
          <p:cNvPr id="43" name="Group 42"/>
          <p:cNvGrpSpPr/>
          <p:nvPr/>
        </p:nvGrpSpPr>
        <p:grpSpPr>
          <a:xfrm>
            <a:off x="6360966" y="3647077"/>
            <a:ext cx="1343018" cy="2375752"/>
            <a:chOff x="939383" y="548680"/>
            <a:chExt cx="1512168" cy="2781222"/>
          </a:xfrm>
        </p:grpSpPr>
        <p:sp>
          <p:nvSpPr>
            <p:cNvPr id="44" name="Oval 43"/>
            <p:cNvSpPr/>
            <p:nvPr/>
          </p:nvSpPr>
          <p:spPr>
            <a:xfrm>
              <a:off x="971600" y="548680"/>
              <a:ext cx="1368153" cy="1395175"/>
            </a:xfrm>
            <a:prstGeom prst="ellipse">
              <a:avLst/>
            </a:prstGeom>
            <a:solidFill>
              <a:srgbClr val="FE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5" name="Rounded Rectangle 44"/>
            <p:cNvSpPr/>
            <p:nvPr/>
          </p:nvSpPr>
          <p:spPr>
            <a:xfrm>
              <a:off x="1259632" y="1934727"/>
              <a:ext cx="792088" cy="432048"/>
            </a:xfrm>
            <a:prstGeom prst="roundRect">
              <a:avLst/>
            </a:prstGeom>
            <a:solidFill>
              <a:srgbClr val="006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Arial" pitchFamily="34" charset="0"/>
                  <a:cs typeface="Arial" pitchFamily="34" charset="0"/>
                </a:rPr>
                <a:t>45</a:t>
              </a:r>
              <a:endParaRPr lang="en-CA" b="1" dirty="0">
                <a:latin typeface="Arial" pitchFamily="34" charset="0"/>
                <a:cs typeface="Arial" pitchFamily="34" charset="0"/>
              </a:endParaRPr>
            </a:p>
          </p:txBody>
        </p:sp>
        <p:sp>
          <p:nvSpPr>
            <p:cNvPr id="46" name="TextBox 45"/>
            <p:cNvSpPr txBox="1"/>
            <p:nvPr/>
          </p:nvSpPr>
          <p:spPr>
            <a:xfrm>
              <a:off x="939383" y="2573262"/>
              <a:ext cx="1512168" cy="756640"/>
            </a:xfrm>
            <a:prstGeom prst="rect">
              <a:avLst/>
            </a:prstGeom>
            <a:noFill/>
          </p:spPr>
          <p:txBody>
            <a:bodyPr wrap="square" rtlCol="0">
              <a:spAutoFit/>
            </a:bodyPr>
            <a:lstStyle/>
            <a:p>
              <a:pPr algn="ctr"/>
              <a:r>
                <a:rPr lang="en-US" sz="1200" dirty="0">
                  <a:latin typeface="Gill Sans MT" pitchFamily="34" charset="0"/>
                </a:rPr>
                <a:t>Company Size:</a:t>
              </a:r>
            </a:p>
            <a:p>
              <a:pPr algn="ctr"/>
              <a:r>
                <a:rPr lang="en-US" sz="1200" dirty="0">
                  <a:latin typeface="Gill Sans MT" pitchFamily="34" charset="0"/>
                </a:rPr>
                <a:t>1-5: 45</a:t>
              </a:r>
            </a:p>
            <a:p>
              <a:pPr algn="ctr"/>
              <a:r>
                <a:rPr lang="en-US" sz="1200" dirty="0">
                  <a:latin typeface="Gill Sans MT" pitchFamily="34" charset="0"/>
                </a:rPr>
                <a:t>6-19: 20</a:t>
              </a:r>
              <a:endParaRPr lang="en-CA" sz="1200" dirty="0">
                <a:latin typeface="Gill Sans MT" pitchFamily="34" charset="0"/>
              </a:endParaRPr>
            </a:p>
          </p:txBody>
        </p:sp>
      </p:grpSp>
      <p:grpSp>
        <p:nvGrpSpPr>
          <p:cNvPr id="48" name="Group 47"/>
          <p:cNvGrpSpPr/>
          <p:nvPr/>
        </p:nvGrpSpPr>
        <p:grpSpPr>
          <a:xfrm>
            <a:off x="8081911" y="3647077"/>
            <a:ext cx="1343018" cy="2553280"/>
            <a:chOff x="971600" y="548680"/>
            <a:chExt cx="1512168" cy="2989048"/>
          </a:xfrm>
        </p:grpSpPr>
        <p:sp>
          <p:nvSpPr>
            <p:cNvPr id="49" name="Oval 48"/>
            <p:cNvSpPr/>
            <p:nvPr/>
          </p:nvSpPr>
          <p:spPr>
            <a:xfrm>
              <a:off x="971600" y="548680"/>
              <a:ext cx="1368152" cy="1395175"/>
            </a:xfrm>
            <a:prstGeom prst="ellipse">
              <a:avLst/>
            </a:prstGeom>
            <a:solidFill>
              <a:srgbClr val="FE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0" name="Rounded Rectangle 49"/>
            <p:cNvSpPr/>
            <p:nvPr/>
          </p:nvSpPr>
          <p:spPr>
            <a:xfrm>
              <a:off x="1259632" y="1934727"/>
              <a:ext cx="792088" cy="432048"/>
            </a:xfrm>
            <a:prstGeom prst="roundRect">
              <a:avLst/>
            </a:prstGeom>
            <a:solidFill>
              <a:srgbClr val="006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b="1" dirty="0">
                  <a:latin typeface="Arial" pitchFamily="34" charset="0"/>
                  <a:cs typeface="Arial" pitchFamily="34" charset="0"/>
                </a:rPr>
                <a:t>29</a:t>
              </a:r>
              <a:endParaRPr lang="en-CA" b="1" dirty="0">
                <a:latin typeface="Arial" pitchFamily="34" charset="0"/>
                <a:cs typeface="Arial" pitchFamily="34" charset="0"/>
              </a:endParaRPr>
            </a:p>
          </p:txBody>
        </p:sp>
        <p:sp>
          <p:nvSpPr>
            <p:cNvPr id="51" name="TextBox 50"/>
            <p:cNvSpPr txBox="1"/>
            <p:nvPr/>
          </p:nvSpPr>
          <p:spPr>
            <a:xfrm>
              <a:off x="971600" y="2564905"/>
              <a:ext cx="1512168" cy="972823"/>
            </a:xfrm>
            <a:prstGeom prst="rect">
              <a:avLst/>
            </a:prstGeom>
            <a:noFill/>
          </p:spPr>
          <p:txBody>
            <a:bodyPr wrap="square" rtlCol="0">
              <a:spAutoFit/>
            </a:bodyPr>
            <a:lstStyle/>
            <a:p>
              <a:pPr algn="ctr"/>
              <a:r>
                <a:rPr lang="en-CA" sz="1200" dirty="0">
                  <a:latin typeface="Gill Sans MT" pitchFamily="34" charset="0"/>
                </a:rPr>
                <a:t>29 (45%) workers had less than 1 year experience in the role</a:t>
              </a:r>
            </a:p>
          </p:txBody>
        </p:sp>
      </p:grpSp>
      <p:grpSp>
        <p:nvGrpSpPr>
          <p:cNvPr id="53" name="Group 52"/>
          <p:cNvGrpSpPr/>
          <p:nvPr/>
        </p:nvGrpSpPr>
        <p:grpSpPr>
          <a:xfrm>
            <a:off x="9629286" y="3623891"/>
            <a:ext cx="1343018" cy="2553279"/>
            <a:chOff x="971600" y="548680"/>
            <a:chExt cx="1512168" cy="2989047"/>
          </a:xfrm>
        </p:grpSpPr>
        <p:sp>
          <p:nvSpPr>
            <p:cNvPr id="54" name="Oval 53"/>
            <p:cNvSpPr/>
            <p:nvPr/>
          </p:nvSpPr>
          <p:spPr>
            <a:xfrm>
              <a:off x="971600" y="548680"/>
              <a:ext cx="1368152" cy="1395175"/>
            </a:xfrm>
            <a:prstGeom prst="ellipse">
              <a:avLst/>
            </a:prstGeom>
            <a:solidFill>
              <a:srgbClr val="FE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5" name="Rounded Rectangle 54"/>
            <p:cNvSpPr/>
            <p:nvPr/>
          </p:nvSpPr>
          <p:spPr>
            <a:xfrm>
              <a:off x="1259632" y="1934727"/>
              <a:ext cx="792088" cy="432048"/>
            </a:xfrm>
            <a:prstGeom prst="roundRect">
              <a:avLst/>
            </a:prstGeom>
            <a:solidFill>
              <a:srgbClr val="006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latin typeface="Arial" pitchFamily="34" charset="0"/>
                  <a:cs typeface="Arial" pitchFamily="34" charset="0"/>
                </a:rPr>
                <a:t>14</a:t>
              </a:r>
              <a:endParaRPr lang="en-CA" sz="1200" b="1" dirty="0">
                <a:latin typeface="Arial" pitchFamily="34" charset="0"/>
                <a:cs typeface="Arial" pitchFamily="34" charset="0"/>
              </a:endParaRPr>
            </a:p>
          </p:txBody>
        </p:sp>
        <p:sp>
          <p:nvSpPr>
            <p:cNvPr id="56" name="TextBox 55"/>
            <p:cNvSpPr txBox="1"/>
            <p:nvPr/>
          </p:nvSpPr>
          <p:spPr>
            <a:xfrm>
              <a:off x="971600" y="2564904"/>
              <a:ext cx="1512168" cy="972823"/>
            </a:xfrm>
            <a:prstGeom prst="rect">
              <a:avLst/>
            </a:prstGeom>
            <a:noFill/>
          </p:spPr>
          <p:txBody>
            <a:bodyPr wrap="square" rtlCol="0">
              <a:spAutoFit/>
            </a:bodyPr>
            <a:lstStyle/>
            <a:p>
              <a:pPr algn="ctr"/>
              <a:r>
                <a:rPr lang="en-CA" sz="1200" dirty="0">
                  <a:latin typeface="Gill Sans MT" pitchFamily="34" charset="0"/>
                </a:rPr>
                <a:t>14 workers with fatal injuries in their first month in role</a:t>
              </a:r>
            </a:p>
          </p:txBody>
        </p:sp>
      </p:grpSp>
      <p:sp>
        <p:nvSpPr>
          <p:cNvPr id="59" name="Title 2"/>
          <p:cNvSpPr txBox="1">
            <a:spLocks/>
          </p:cNvSpPr>
          <p:nvPr/>
        </p:nvSpPr>
        <p:spPr>
          <a:xfrm>
            <a:off x="323887" y="195595"/>
            <a:ext cx="8258176" cy="919832"/>
          </a:xfrm>
          <a:prstGeom prst="rect">
            <a:avLst/>
          </a:prstGeom>
        </p:spPr>
        <p:txBody>
          <a:bodyPr vert="horz" lIns="0" tIns="0" rIns="91440" bIns="45720" rtlCol="0" anchor="t" anchorCtr="0">
            <a:noAutofit/>
          </a:bodyPr>
          <a:lstStyle>
            <a:lvl1pPr indent="-347463" algn="l" defTabSz="457189" rtl="0" eaLnBrk="1" latinLnBrk="0" hangingPunct="1">
              <a:lnSpc>
                <a:spcPts val="3760"/>
              </a:lnSpc>
              <a:spcBef>
                <a:spcPct val="0"/>
              </a:spcBef>
              <a:buNone/>
              <a:defRPr sz="2800" b="1" i="0" kern="1200">
                <a:solidFill>
                  <a:srgbClr val="006957"/>
                </a:solidFill>
                <a:latin typeface="+mj-lt"/>
                <a:ea typeface="+mj-ea"/>
                <a:cs typeface="+mj-cs"/>
              </a:defRPr>
            </a:lvl1pPr>
          </a:lstStyle>
          <a:p>
            <a:pPr>
              <a:defRPr/>
            </a:pPr>
            <a:r>
              <a:rPr lang="en-US" dirty="0">
                <a:latin typeface="Arial"/>
              </a:rPr>
              <a:t>A Snapshot: Falls From Height Data Analysis</a:t>
            </a:r>
            <a:endParaRPr lang="en-CA" dirty="0">
              <a:latin typeface="Arial"/>
            </a:endParaRPr>
          </a:p>
        </p:txBody>
      </p:sp>
      <p:sp>
        <p:nvSpPr>
          <p:cNvPr id="3" name="Slide Number Placeholder 2"/>
          <p:cNvSpPr>
            <a:spLocks noGrp="1"/>
          </p:cNvSpPr>
          <p:nvPr>
            <p:ph type="sldNum" sz="quarter" idx="12"/>
          </p:nvPr>
        </p:nvSpPr>
        <p:spPr/>
        <p:txBody>
          <a:bodyPr/>
          <a:lstStyle/>
          <a:p>
            <a:fld id="{CA8902CD-F9A6-4A6F-AC23-4B19065FF519}" type="slidenum">
              <a:rPr lang="en-CA" smtClean="0"/>
              <a:t>1</a:t>
            </a:fld>
            <a:endParaRPr lang="en-CA"/>
          </a:p>
        </p:txBody>
      </p:sp>
      <p:sp>
        <p:nvSpPr>
          <p:cNvPr id="6" name="TextBox 5"/>
          <p:cNvSpPr txBox="1"/>
          <p:nvPr/>
        </p:nvSpPr>
        <p:spPr>
          <a:xfrm>
            <a:off x="323887" y="838284"/>
            <a:ext cx="2066533" cy="5518066"/>
          </a:xfrm>
          <a:prstGeom prst="rect">
            <a:avLst/>
          </a:prstGeom>
          <a:solidFill>
            <a:schemeClr val="bg1">
              <a:lumMod val="95000"/>
            </a:schemeClr>
          </a:solidFill>
        </p:spPr>
        <p:txBody>
          <a:bodyPr wrap="square" rtlCol="0">
            <a:noAutofit/>
          </a:bodyPr>
          <a:lstStyle/>
          <a:p>
            <a:r>
              <a:rPr lang="en-CA" sz="1200" dirty="0">
                <a:latin typeface="Gill Sans MT" panose="020B0502020104020203" pitchFamily="34" charset="0"/>
              </a:rPr>
              <a:t>Falls from heights continue to be a major cause of injury and death in Ontario workplaces. </a:t>
            </a:r>
          </a:p>
          <a:p>
            <a:endParaRPr lang="en-CA" sz="1200" dirty="0">
              <a:latin typeface="Gill Sans MT" panose="020B0502020104020203" pitchFamily="34" charset="0"/>
            </a:endParaRPr>
          </a:p>
          <a:p>
            <a:r>
              <a:rPr lang="en-CA" sz="1200" dirty="0">
                <a:latin typeface="Gill Sans MT" panose="020B0502020104020203" pitchFamily="34" charset="0"/>
              </a:rPr>
              <a:t>What are the root causes of falls from heights? </a:t>
            </a:r>
          </a:p>
          <a:p>
            <a:endParaRPr lang="en-CA" sz="1200" dirty="0">
              <a:latin typeface="Gill Sans MT" panose="020B0502020104020203" pitchFamily="34" charset="0"/>
            </a:endParaRPr>
          </a:p>
          <a:p>
            <a:r>
              <a:rPr lang="en-CA" sz="1200" dirty="0">
                <a:latin typeface="Gill Sans MT" panose="020B0502020104020203" pitchFamily="34" charset="0"/>
              </a:rPr>
              <a:t>To answer this question, the ministry analyzed the prosecution </a:t>
            </a:r>
            <a:r>
              <a:rPr lang="en-CA" sz="1200" dirty="0" smtClean="0">
                <a:latin typeface="Gill Sans MT" panose="020B0502020104020203" pitchFamily="34" charset="0"/>
              </a:rPr>
              <a:t>files which </a:t>
            </a:r>
            <a:r>
              <a:rPr lang="en-CA" sz="1200" dirty="0">
                <a:latin typeface="Gill Sans MT" panose="020B0502020104020203" pitchFamily="34" charset="0"/>
              </a:rPr>
              <a:t>are prepared by ministry inspectors about fatal injuries, a data source which has not been explored before.</a:t>
            </a:r>
          </a:p>
          <a:p>
            <a:r>
              <a:rPr lang="en-CA" sz="1200" dirty="0">
                <a:latin typeface="Gill Sans MT" panose="020B0502020104020203" pitchFamily="34" charset="0"/>
              </a:rPr>
              <a:t> </a:t>
            </a:r>
          </a:p>
          <a:p>
            <a:r>
              <a:rPr lang="en-CA" sz="1200" dirty="0">
                <a:latin typeface="Gill Sans MT" panose="020B0502020104020203" pitchFamily="34" charset="0"/>
              </a:rPr>
              <a:t>The analysis covered a total of 92 fatal falls from a height that occurred between 2009 and 2016.  The analysis found that 29 workers had died in their first year on the job.  14 were killed on their first month on the job. </a:t>
            </a:r>
          </a:p>
        </p:txBody>
      </p:sp>
      <p:pic>
        <p:nvPicPr>
          <p:cNvPr id="12" name="Picture 11"/>
          <p:cNvPicPr>
            <a:picLocks noChangeAspect="1"/>
          </p:cNvPicPr>
          <p:nvPr/>
        </p:nvPicPr>
        <p:blipFill>
          <a:blip r:embed="rId2"/>
          <a:stretch>
            <a:fillRect/>
          </a:stretch>
        </p:blipFill>
        <p:spPr>
          <a:xfrm>
            <a:off x="9837917" y="3805374"/>
            <a:ext cx="821014" cy="821014"/>
          </a:xfrm>
          <a:prstGeom prst="rect">
            <a:avLst/>
          </a:prstGeom>
        </p:spPr>
      </p:pic>
      <p:pic>
        <p:nvPicPr>
          <p:cNvPr id="18" name="Picture 17"/>
          <p:cNvPicPr>
            <a:picLocks noChangeAspect="1"/>
          </p:cNvPicPr>
          <p:nvPr/>
        </p:nvPicPr>
        <p:blipFill>
          <a:blip r:embed="rId3"/>
          <a:stretch>
            <a:fillRect/>
          </a:stretch>
        </p:blipFill>
        <p:spPr>
          <a:xfrm>
            <a:off x="8286614" y="3865868"/>
            <a:ext cx="805706" cy="807624"/>
          </a:xfrm>
          <a:prstGeom prst="rect">
            <a:avLst/>
          </a:prstGeom>
        </p:spPr>
      </p:pic>
      <p:pic>
        <p:nvPicPr>
          <p:cNvPr id="58" name="Picture 57"/>
          <p:cNvPicPr>
            <a:picLocks noChangeAspect="1"/>
          </p:cNvPicPr>
          <p:nvPr/>
        </p:nvPicPr>
        <p:blipFill>
          <a:blip r:embed="rId4"/>
          <a:stretch>
            <a:fillRect/>
          </a:stretch>
        </p:blipFill>
        <p:spPr>
          <a:xfrm>
            <a:off x="5071426" y="3845939"/>
            <a:ext cx="844961" cy="838779"/>
          </a:xfrm>
          <a:prstGeom prst="rect">
            <a:avLst/>
          </a:prstGeom>
        </p:spPr>
      </p:pic>
      <p:pic>
        <p:nvPicPr>
          <p:cNvPr id="60" name="Picture 59"/>
          <p:cNvPicPr>
            <a:picLocks noChangeAspect="1"/>
          </p:cNvPicPr>
          <p:nvPr/>
        </p:nvPicPr>
        <p:blipFill>
          <a:blip r:embed="rId5"/>
          <a:stretch>
            <a:fillRect/>
          </a:stretch>
        </p:blipFill>
        <p:spPr>
          <a:xfrm>
            <a:off x="3468814" y="3781400"/>
            <a:ext cx="800950" cy="802862"/>
          </a:xfrm>
          <a:prstGeom prst="rect">
            <a:avLst/>
          </a:prstGeom>
        </p:spPr>
      </p:pic>
      <p:pic>
        <p:nvPicPr>
          <p:cNvPr id="61" name="Picture 60"/>
          <p:cNvPicPr>
            <a:picLocks noChangeAspect="1"/>
          </p:cNvPicPr>
          <p:nvPr/>
        </p:nvPicPr>
        <p:blipFill>
          <a:blip r:embed="rId6"/>
          <a:stretch>
            <a:fillRect/>
          </a:stretch>
        </p:blipFill>
        <p:spPr>
          <a:xfrm>
            <a:off x="6613305" y="999234"/>
            <a:ext cx="833470" cy="841601"/>
          </a:xfrm>
          <a:prstGeom prst="rect">
            <a:avLst/>
          </a:prstGeom>
        </p:spPr>
      </p:pic>
      <p:pic>
        <p:nvPicPr>
          <p:cNvPr id="1025" name="Picture 1024"/>
          <p:cNvPicPr>
            <a:picLocks noChangeAspect="1"/>
          </p:cNvPicPr>
          <p:nvPr/>
        </p:nvPicPr>
        <p:blipFill>
          <a:blip r:embed="rId7"/>
          <a:stretch>
            <a:fillRect/>
          </a:stretch>
        </p:blipFill>
        <p:spPr>
          <a:xfrm>
            <a:off x="8253963" y="1029984"/>
            <a:ext cx="873651" cy="842224"/>
          </a:xfrm>
          <a:prstGeom prst="rect">
            <a:avLst/>
          </a:prstGeom>
        </p:spPr>
      </p:pic>
      <p:grpSp>
        <p:nvGrpSpPr>
          <p:cNvPr id="37" name="Group 36"/>
          <p:cNvGrpSpPr/>
          <p:nvPr/>
        </p:nvGrpSpPr>
        <p:grpSpPr>
          <a:xfrm>
            <a:off x="9544330" y="831170"/>
            <a:ext cx="1343018" cy="2560588"/>
            <a:chOff x="2478189" y="3639767"/>
            <a:chExt cx="1343018" cy="2560588"/>
          </a:xfrm>
        </p:grpSpPr>
        <p:sp>
          <p:nvSpPr>
            <p:cNvPr id="66" name="Oval 65"/>
            <p:cNvSpPr/>
            <p:nvPr/>
          </p:nvSpPr>
          <p:spPr>
            <a:xfrm>
              <a:off x="2535457" y="3639767"/>
              <a:ext cx="1215112" cy="1191775"/>
            </a:xfrm>
            <a:prstGeom prst="ellipse">
              <a:avLst/>
            </a:prstGeom>
            <a:solidFill>
              <a:srgbClr val="FE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nvGrpSpPr>
            <p:cNvPr id="32" name="Group 31"/>
            <p:cNvGrpSpPr/>
            <p:nvPr/>
          </p:nvGrpSpPr>
          <p:grpSpPr>
            <a:xfrm>
              <a:off x="2478189" y="3846271"/>
              <a:ext cx="1343018" cy="2354084"/>
              <a:chOff x="2478189" y="3846271"/>
              <a:chExt cx="1343018" cy="2354084"/>
            </a:xfrm>
          </p:grpSpPr>
          <p:sp>
            <p:nvSpPr>
              <p:cNvPr id="26" name="TextBox 25"/>
              <p:cNvSpPr txBox="1"/>
              <p:nvPr/>
            </p:nvSpPr>
            <p:spPr>
              <a:xfrm>
                <a:off x="2478189" y="5369358"/>
                <a:ext cx="1343018" cy="830997"/>
              </a:xfrm>
              <a:prstGeom prst="rect">
                <a:avLst/>
              </a:prstGeom>
              <a:noFill/>
            </p:spPr>
            <p:txBody>
              <a:bodyPr wrap="square" rtlCol="0">
                <a:spAutoFit/>
              </a:bodyPr>
              <a:lstStyle/>
              <a:p>
                <a:pPr algn="ctr"/>
                <a:r>
                  <a:rPr lang="en-CA" sz="1200" dirty="0">
                    <a:latin typeface="Gill Sans MT" pitchFamily="34" charset="0"/>
                  </a:rPr>
                  <a:t>38% of fatal accidents happened in the summer</a:t>
                </a:r>
              </a:p>
            </p:txBody>
          </p:sp>
          <p:pic>
            <p:nvPicPr>
              <p:cNvPr id="62" name="Picture 61"/>
              <p:cNvPicPr>
                <a:picLocks noChangeAspect="1"/>
              </p:cNvPicPr>
              <p:nvPr/>
            </p:nvPicPr>
            <p:blipFill>
              <a:blip r:embed="rId8"/>
              <a:stretch>
                <a:fillRect/>
              </a:stretch>
            </p:blipFill>
            <p:spPr>
              <a:xfrm>
                <a:off x="2726870" y="3846271"/>
                <a:ext cx="845656" cy="835541"/>
              </a:xfrm>
              <a:prstGeom prst="rect">
                <a:avLst/>
              </a:prstGeom>
            </p:spPr>
          </p:pic>
          <p:sp>
            <p:nvSpPr>
              <p:cNvPr id="67" name="Rounded Rectangle 66"/>
              <p:cNvSpPr/>
              <p:nvPr/>
            </p:nvSpPr>
            <p:spPr>
              <a:xfrm>
                <a:off x="2751359" y="4848408"/>
                <a:ext cx="703486" cy="369060"/>
              </a:xfrm>
              <a:prstGeom prst="roundRect">
                <a:avLst/>
              </a:prstGeom>
              <a:solidFill>
                <a:srgbClr val="006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b="1" dirty="0">
                    <a:latin typeface="Arial" pitchFamily="34" charset="0"/>
                    <a:cs typeface="Arial" pitchFamily="34" charset="0"/>
                  </a:rPr>
                  <a:t>35</a:t>
                </a:r>
              </a:p>
            </p:txBody>
          </p:sp>
        </p:grpSp>
      </p:grpSp>
      <p:grpSp>
        <p:nvGrpSpPr>
          <p:cNvPr id="23" name="Group 22"/>
          <p:cNvGrpSpPr/>
          <p:nvPr/>
        </p:nvGrpSpPr>
        <p:grpSpPr>
          <a:xfrm>
            <a:off x="3244514" y="811649"/>
            <a:ext cx="1343018" cy="2334814"/>
            <a:chOff x="5559142" y="760491"/>
            <a:chExt cx="1343018" cy="2334814"/>
          </a:xfrm>
        </p:grpSpPr>
        <p:sp>
          <p:nvSpPr>
            <p:cNvPr id="24" name="Oval 23"/>
            <p:cNvSpPr/>
            <p:nvPr/>
          </p:nvSpPr>
          <p:spPr>
            <a:xfrm>
              <a:off x="5586626" y="760491"/>
              <a:ext cx="1215112" cy="1191775"/>
            </a:xfrm>
            <a:prstGeom prst="ellipse">
              <a:avLst/>
            </a:prstGeom>
            <a:solidFill>
              <a:srgbClr val="FE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nvGrpSpPr>
            <p:cNvPr id="22" name="Group 21"/>
            <p:cNvGrpSpPr/>
            <p:nvPr/>
          </p:nvGrpSpPr>
          <p:grpSpPr>
            <a:xfrm>
              <a:off x="5559142" y="959798"/>
              <a:ext cx="1343018" cy="2135507"/>
              <a:chOff x="5559142" y="959798"/>
              <a:chExt cx="1343018" cy="2135507"/>
            </a:xfrm>
          </p:grpSpPr>
          <p:sp>
            <p:nvSpPr>
              <p:cNvPr id="7" name="TextBox 6"/>
              <p:cNvSpPr txBox="1"/>
              <p:nvPr/>
            </p:nvSpPr>
            <p:spPr>
              <a:xfrm>
                <a:off x="5559142" y="2448974"/>
                <a:ext cx="1343018" cy="646331"/>
              </a:xfrm>
              <a:prstGeom prst="rect">
                <a:avLst/>
              </a:prstGeom>
              <a:noFill/>
            </p:spPr>
            <p:txBody>
              <a:bodyPr wrap="square" rtlCol="0">
                <a:spAutoFit/>
              </a:bodyPr>
              <a:lstStyle/>
              <a:p>
                <a:pPr algn="ctr"/>
                <a:r>
                  <a:rPr lang="en-CA" sz="1200" dirty="0">
                    <a:latin typeface="Gill Sans MT" pitchFamily="34" charset="0"/>
                  </a:rPr>
                  <a:t>Analysis covered 92 fatalities due to falls from a height</a:t>
                </a:r>
              </a:p>
            </p:txBody>
          </p:sp>
          <p:sp>
            <p:nvSpPr>
              <p:cNvPr id="25" name="Rounded Rectangle 24"/>
              <p:cNvSpPr/>
              <p:nvPr/>
            </p:nvSpPr>
            <p:spPr>
              <a:xfrm>
                <a:off x="5842439" y="1944469"/>
                <a:ext cx="703486" cy="369060"/>
              </a:xfrm>
              <a:prstGeom prst="roundRect">
                <a:avLst/>
              </a:prstGeom>
              <a:solidFill>
                <a:srgbClr val="006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Arial" pitchFamily="34" charset="0"/>
                    <a:cs typeface="Arial" pitchFamily="34" charset="0"/>
                  </a:rPr>
                  <a:t>92</a:t>
                </a:r>
                <a:endParaRPr lang="en-CA" sz="1400" b="1" dirty="0">
                  <a:latin typeface="Arial" pitchFamily="34" charset="0"/>
                  <a:cs typeface="Arial" pitchFamily="34" charset="0"/>
                </a:endParaRPr>
              </a:p>
            </p:txBody>
          </p:sp>
          <p:pic>
            <p:nvPicPr>
              <p:cNvPr id="9" name="Picture 8"/>
              <p:cNvPicPr>
                <a:picLocks noChangeAspect="1"/>
              </p:cNvPicPr>
              <p:nvPr/>
            </p:nvPicPr>
            <p:blipFill>
              <a:blip r:embed="rId9"/>
              <a:stretch>
                <a:fillRect/>
              </a:stretch>
            </p:blipFill>
            <p:spPr>
              <a:xfrm>
                <a:off x="5836375" y="959798"/>
                <a:ext cx="773064" cy="776711"/>
              </a:xfrm>
              <a:prstGeom prst="rect">
                <a:avLst/>
              </a:prstGeom>
            </p:spPr>
          </p:pic>
        </p:grpSp>
      </p:grpSp>
      <p:grpSp>
        <p:nvGrpSpPr>
          <p:cNvPr id="27" name="Group 26"/>
          <p:cNvGrpSpPr/>
          <p:nvPr/>
        </p:nvGrpSpPr>
        <p:grpSpPr>
          <a:xfrm>
            <a:off x="4915150" y="828545"/>
            <a:ext cx="1343018" cy="2553278"/>
            <a:chOff x="7089527" y="760491"/>
            <a:chExt cx="1343018" cy="2553278"/>
          </a:xfrm>
        </p:grpSpPr>
        <p:sp>
          <p:nvSpPr>
            <p:cNvPr id="19" name="Oval 18"/>
            <p:cNvSpPr/>
            <p:nvPr/>
          </p:nvSpPr>
          <p:spPr>
            <a:xfrm>
              <a:off x="7089527" y="760491"/>
              <a:ext cx="1215112" cy="1191775"/>
            </a:xfrm>
            <a:prstGeom prst="ellipse">
              <a:avLst/>
            </a:prstGeom>
            <a:solidFill>
              <a:srgbClr val="FE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nvGrpSpPr>
            <p:cNvPr id="17" name="Group 16"/>
            <p:cNvGrpSpPr/>
            <p:nvPr/>
          </p:nvGrpSpPr>
          <p:grpSpPr>
            <a:xfrm>
              <a:off x="7089527" y="932418"/>
              <a:ext cx="1343018" cy="2381351"/>
              <a:chOff x="7089527" y="932418"/>
              <a:chExt cx="1343018" cy="2381351"/>
            </a:xfrm>
          </p:grpSpPr>
          <p:sp>
            <p:nvSpPr>
              <p:cNvPr id="20" name="Rounded Rectangle 19"/>
              <p:cNvSpPr/>
              <p:nvPr/>
            </p:nvSpPr>
            <p:spPr>
              <a:xfrm>
                <a:off x="7345340" y="1944469"/>
                <a:ext cx="703486" cy="369060"/>
              </a:xfrm>
              <a:prstGeom prst="roundRect">
                <a:avLst/>
              </a:prstGeom>
              <a:solidFill>
                <a:srgbClr val="006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b="1" dirty="0">
                    <a:latin typeface="Arial" pitchFamily="34" charset="0"/>
                    <a:cs typeface="Arial" pitchFamily="34" charset="0"/>
                  </a:rPr>
                  <a:t>60</a:t>
                </a:r>
                <a:endParaRPr lang="en-CA" b="1" dirty="0">
                  <a:latin typeface="Arial" pitchFamily="34" charset="0"/>
                  <a:cs typeface="Arial" pitchFamily="34" charset="0"/>
                </a:endParaRPr>
              </a:p>
            </p:txBody>
          </p:sp>
          <p:sp>
            <p:nvSpPr>
              <p:cNvPr id="21" name="TextBox 20"/>
              <p:cNvSpPr txBox="1"/>
              <p:nvPr/>
            </p:nvSpPr>
            <p:spPr>
              <a:xfrm>
                <a:off x="7089527" y="2482772"/>
                <a:ext cx="1343018" cy="830997"/>
              </a:xfrm>
              <a:prstGeom prst="rect">
                <a:avLst/>
              </a:prstGeom>
              <a:noFill/>
            </p:spPr>
            <p:txBody>
              <a:bodyPr wrap="square" rtlCol="0">
                <a:spAutoFit/>
              </a:bodyPr>
              <a:lstStyle/>
              <a:p>
                <a:pPr algn="ctr"/>
                <a:r>
                  <a:rPr lang="en-US" sz="1200" dirty="0">
                    <a:latin typeface="Gill Sans MT" pitchFamily="34" charset="0"/>
                  </a:rPr>
                  <a:t>Construction Program: 60</a:t>
                </a:r>
              </a:p>
              <a:p>
                <a:pPr algn="ctr"/>
                <a:r>
                  <a:rPr lang="en-US" sz="1200" dirty="0">
                    <a:latin typeface="Gill Sans MT" pitchFamily="34" charset="0"/>
                  </a:rPr>
                  <a:t>Industrial: 31 Other:1 </a:t>
                </a:r>
                <a:endParaRPr lang="en-CA" sz="1200" dirty="0">
                  <a:latin typeface="Gill Sans MT" pitchFamily="34" charset="0"/>
                </a:endParaRPr>
              </a:p>
            </p:txBody>
          </p:sp>
          <p:pic>
            <p:nvPicPr>
              <p:cNvPr id="10" name="Picture 9"/>
              <p:cNvPicPr>
                <a:picLocks noChangeAspect="1"/>
              </p:cNvPicPr>
              <p:nvPr/>
            </p:nvPicPr>
            <p:blipFill>
              <a:blip r:embed="rId10"/>
              <a:stretch>
                <a:fillRect/>
              </a:stretch>
            </p:blipFill>
            <p:spPr>
              <a:xfrm>
                <a:off x="7281387" y="932418"/>
                <a:ext cx="791393" cy="802862"/>
              </a:xfrm>
              <a:prstGeom prst="rect">
                <a:avLst/>
              </a:prstGeom>
            </p:spPr>
          </p:pic>
        </p:grpSp>
      </p:grpSp>
      <p:pic>
        <p:nvPicPr>
          <p:cNvPr id="11" name="Picture 10"/>
          <p:cNvPicPr>
            <a:picLocks noChangeAspect="1"/>
          </p:cNvPicPr>
          <p:nvPr/>
        </p:nvPicPr>
        <p:blipFill>
          <a:blip r:embed="rId11"/>
          <a:stretch>
            <a:fillRect/>
          </a:stretch>
        </p:blipFill>
        <p:spPr>
          <a:xfrm>
            <a:off x="6598242" y="3781400"/>
            <a:ext cx="797133" cy="793337"/>
          </a:xfrm>
          <a:prstGeom prst="rect">
            <a:avLst/>
          </a:prstGeom>
        </p:spPr>
      </p:pic>
    </p:spTree>
    <p:extLst>
      <p:ext uri="{BB962C8B-B14F-4D97-AF65-F5344CB8AC3E}">
        <p14:creationId xmlns:p14="http://schemas.microsoft.com/office/powerpoint/2010/main" val="2615401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A8902CD-F9A6-4A6F-AC23-4B19065FF519}" type="slidenum">
              <a:rPr lang="en-CA" smtClean="0"/>
              <a:t>2</a:t>
            </a:fld>
            <a:endParaRPr lang="en-CA"/>
          </a:p>
        </p:txBody>
      </p:sp>
      <p:grpSp>
        <p:nvGrpSpPr>
          <p:cNvPr id="85" name="Group 84"/>
          <p:cNvGrpSpPr/>
          <p:nvPr/>
        </p:nvGrpSpPr>
        <p:grpSpPr>
          <a:xfrm>
            <a:off x="370144" y="3422329"/>
            <a:ext cx="3065491" cy="2986766"/>
            <a:chOff x="529272" y="3061708"/>
            <a:chExt cx="3065491" cy="2986766"/>
          </a:xfrm>
        </p:grpSpPr>
        <p:grpSp>
          <p:nvGrpSpPr>
            <p:cNvPr id="61" name="Group 60"/>
            <p:cNvGrpSpPr/>
            <p:nvPr/>
          </p:nvGrpSpPr>
          <p:grpSpPr>
            <a:xfrm>
              <a:off x="529272" y="3184045"/>
              <a:ext cx="1892396" cy="2329477"/>
              <a:chOff x="576897" y="2315027"/>
              <a:chExt cx="1892396" cy="2329477"/>
            </a:xfrm>
          </p:grpSpPr>
          <p:pic>
            <p:nvPicPr>
              <p:cNvPr id="64"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612663" y="2804131"/>
                <a:ext cx="422688" cy="406541"/>
              </a:xfrm>
              <a:prstGeom prst="rect">
                <a:avLst/>
              </a:prstGeom>
              <a:noFill/>
              <a:extLst>
                <a:ext uri="{909E8E84-426E-40DD-AFC4-6F175D3DCCD1}">
                  <a14:hiddenFill xmlns:a14="http://schemas.microsoft.com/office/drawing/2010/main">
                    <a:solidFill>
                      <a:srgbClr val="FFFFFF"/>
                    </a:solidFill>
                  </a14:hiddenFill>
                </a:ext>
              </a:extLst>
            </p:spPr>
          </p:pic>
          <p:pic>
            <p:nvPicPr>
              <p:cNvPr id="65"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643572" y="2315027"/>
                <a:ext cx="422688" cy="406541"/>
              </a:xfrm>
              <a:prstGeom prst="rect">
                <a:avLst/>
              </a:prstGeom>
              <a:noFill/>
              <a:extLst>
                <a:ext uri="{909E8E84-426E-40DD-AFC4-6F175D3DCCD1}">
                  <a14:hiddenFill xmlns:a14="http://schemas.microsoft.com/office/drawing/2010/main">
                    <a:solidFill>
                      <a:srgbClr val="FFFFFF"/>
                    </a:solidFill>
                  </a14:hiddenFill>
                </a:ext>
              </a:extLst>
            </p:spPr>
          </p:pic>
          <p:pic>
            <p:nvPicPr>
              <p:cNvPr id="66"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980090" y="2801302"/>
                <a:ext cx="422688" cy="406541"/>
              </a:xfrm>
              <a:prstGeom prst="rect">
                <a:avLst/>
              </a:prstGeom>
              <a:noFill/>
              <a:extLst>
                <a:ext uri="{909E8E84-426E-40DD-AFC4-6F175D3DCCD1}">
                  <a14:hiddenFill xmlns:a14="http://schemas.microsoft.com/office/drawing/2010/main">
                    <a:solidFill>
                      <a:srgbClr val="FFFFFF"/>
                    </a:solidFill>
                  </a14:hiddenFill>
                </a:ext>
              </a:extLst>
            </p:spPr>
          </p:pic>
          <p:pic>
            <p:nvPicPr>
              <p:cNvPr id="67"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593168" y="3304551"/>
                <a:ext cx="422688" cy="406541"/>
              </a:xfrm>
              <a:prstGeom prst="rect">
                <a:avLst/>
              </a:prstGeom>
              <a:noFill/>
              <a:extLst>
                <a:ext uri="{909E8E84-426E-40DD-AFC4-6F175D3DCCD1}">
                  <a14:hiddenFill xmlns:a14="http://schemas.microsoft.com/office/drawing/2010/main">
                    <a:solidFill>
                      <a:srgbClr val="FFFFFF"/>
                    </a:solidFill>
                  </a14:hiddenFill>
                </a:ext>
              </a:extLst>
            </p:spPr>
          </p:pic>
          <p:pic>
            <p:nvPicPr>
              <p:cNvPr id="68"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960595" y="3298893"/>
                <a:ext cx="422688" cy="406541"/>
              </a:xfrm>
              <a:prstGeom prst="rect">
                <a:avLst/>
              </a:prstGeom>
              <a:noFill/>
              <a:extLst>
                <a:ext uri="{909E8E84-426E-40DD-AFC4-6F175D3DCCD1}">
                  <a14:hiddenFill xmlns:a14="http://schemas.microsoft.com/office/drawing/2010/main">
                    <a:solidFill>
                      <a:srgbClr val="FFFFFF"/>
                    </a:solidFill>
                  </a14:hiddenFill>
                </a:ext>
              </a:extLst>
            </p:spPr>
          </p:pic>
          <p:pic>
            <p:nvPicPr>
              <p:cNvPr id="69"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328022" y="3296064"/>
                <a:ext cx="422688" cy="406541"/>
              </a:xfrm>
              <a:prstGeom prst="rect">
                <a:avLst/>
              </a:prstGeom>
              <a:noFill/>
              <a:extLst>
                <a:ext uri="{909E8E84-426E-40DD-AFC4-6F175D3DCCD1}">
                  <a14:hiddenFill xmlns:a14="http://schemas.microsoft.com/office/drawing/2010/main">
                    <a:solidFill>
                      <a:srgbClr val="FFFFFF"/>
                    </a:solidFill>
                  </a14:hiddenFill>
                </a:ext>
              </a:extLst>
            </p:spPr>
          </p:pic>
          <p:pic>
            <p:nvPicPr>
              <p:cNvPr id="70"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593613" y="3767361"/>
                <a:ext cx="422688" cy="406541"/>
              </a:xfrm>
              <a:prstGeom prst="rect">
                <a:avLst/>
              </a:prstGeom>
              <a:noFill/>
              <a:extLst>
                <a:ext uri="{909E8E84-426E-40DD-AFC4-6F175D3DCCD1}">
                  <a14:hiddenFill xmlns:a14="http://schemas.microsoft.com/office/drawing/2010/main">
                    <a:solidFill>
                      <a:srgbClr val="FFFFFF"/>
                    </a:solidFill>
                  </a14:hiddenFill>
                </a:ext>
              </a:extLst>
            </p:spPr>
          </p:pic>
          <p:pic>
            <p:nvPicPr>
              <p:cNvPr id="71"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961040" y="3761703"/>
                <a:ext cx="422688" cy="406541"/>
              </a:xfrm>
              <a:prstGeom prst="rect">
                <a:avLst/>
              </a:prstGeom>
              <a:noFill/>
              <a:extLst>
                <a:ext uri="{909E8E84-426E-40DD-AFC4-6F175D3DCCD1}">
                  <a14:hiddenFill xmlns:a14="http://schemas.microsoft.com/office/drawing/2010/main">
                    <a:solidFill>
                      <a:srgbClr val="FFFFFF"/>
                    </a:solidFill>
                  </a14:hiddenFill>
                </a:ext>
              </a:extLst>
            </p:spPr>
          </p:pic>
          <p:pic>
            <p:nvPicPr>
              <p:cNvPr id="72"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328467" y="3758874"/>
                <a:ext cx="422688" cy="406541"/>
              </a:xfrm>
              <a:prstGeom prst="rect">
                <a:avLst/>
              </a:prstGeom>
              <a:noFill/>
              <a:extLst>
                <a:ext uri="{909E8E84-426E-40DD-AFC4-6F175D3DCCD1}">
                  <a14:hiddenFill xmlns:a14="http://schemas.microsoft.com/office/drawing/2010/main">
                    <a:solidFill>
                      <a:srgbClr val="FFFFFF"/>
                    </a:solidFill>
                  </a14:hiddenFill>
                </a:ext>
              </a:extLst>
            </p:spPr>
          </p:pic>
          <p:pic>
            <p:nvPicPr>
              <p:cNvPr id="73"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695894" y="3756045"/>
                <a:ext cx="422688" cy="406541"/>
              </a:xfrm>
              <a:prstGeom prst="rect">
                <a:avLst/>
              </a:prstGeom>
              <a:noFill/>
              <a:extLst>
                <a:ext uri="{909E8E84-426E-40DD-AFC4-6F175D3DCCD1}">
                  <a14:hiddenFill xmlns:a14="http://schemas.microsoft.com/office/drawing/2010/main">
                    <a:solidFill>
                      <a:srgbClr val="FFFFFF"/>
                    </a:solidFill>
                  </a14:hiddenFill>
                </a:ext>
              </a:extLst>
            </p:spPr>
          </p:pic>
          <p:pic>
            <p:nvPicPr>
              <p:cNvPr id="74"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576897" y="4237963"/>
                <a:ext cx="422688" cy="406541"/>
              </a:xfrm>
              <a:prstGeom prst="rect">
                <a:avLst/>
              </a:prstGeom>
              <a:noFill/>
              <a:extLst>
                <a:ext uri="{909E8E84-426E-40DD-AFC4-6F175D3DCCD1}">
                  <a14:hiddenFill xmlns:a14="http://schemas.microsoft.com/office/drawing/2010/main">
                    <a:solidFill>
                      <a:srgbClr val="FFFFFF"/>
                    </a:solidFill>
                  </a14:hiddenFill>
                </a:ext>
              </a:extLst>
            </p:spPr>
          </p:pic>
          <p:pic>
            <p:nvPicPr>
              <p:cNvPr id="75"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960595" y="4224513"/>
                <a:ext cx="422688" cy="406541"/>
              </a:xfrm>
              <a:prstGeom prst="rect">
                <a:avLst/>
              </a:prstGeom>
              <a:noFill/>
              <a:extLst>
                <a:ext uri="{909E8E84-426E-40DD-AFC4-6F175D3DCCD1}">
                  <a14:hiddenFill xmlns:a14="http://schemas.microsoft.com/office/drawing/2010/main">
                    <a:solidFill>
                      <a:srgbClr val="FFFFFF"/>
                    </a:solidFill>
                  </a14:hiddenFill>
                </a:ext>
              </a:extLst>
            </p:spPr>
          </p:pic>
          <p:pic>
            <p:nvPicPr>
              <p:cNvPr id="76"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311751" y="4229476"/>
                <a:ext cx="422688" cy="406541"/>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681940" y="4224610"/>
                <a:ext cx="422688" cy="406541"/>
              </a:xfrm>
              <a:prstGeom prst="rect">
                <a:avLst/>
              </a:prstGeom>
              <a:noFill/>
              <a:extLst>
                <a:ext uri="{909E8E84-426E-40DD-AFC4-6F175D3DCCD1}">
                  <a14:hiddenFill xmlns:a14="http://schemas.microsoft.com/office/drawing/2010/main">
                    <a:solidFill>
                      <a:srgbClr val="FFFFFF"/>
                    </a:solidFill>
                  </a14:hiddenFill>
                </a:ext>
              </a:extLst>
            </p:spPr>
          </p:pic>
          <p:pic>
            <p:nvPicPr>
              <p:cNvPr id="78"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046605" y="4224609"/>
                <a:ext cx="422688" cy="406541"/>
              </a:xfrm>
              <a:prstGeom prst="rect">
                <a:avLst/>
              </a:prstGeom>
              <a:noFill/>
              <a:extLst>
                <a:ext uri="{909E8E84-426E-40DD-AFC4-6F175D3DCCD1}">
                  <a14:hiddenFill xmlns:a14="http://schemas.microsoft.com/office/drawing/2010/main">
                    <a:solidFill>
                      <a:srgbClr val="FFFFFF"/>
                    </a:solidFill>
                  </a14:hiddenFill>
                </a:ext>
              </a:extLst>
            </p:spPr>
          </p:pic>
        </p:grpSp>
        <p:pic>
          <p:nvPicPr>
            <p:cNvPr id="80"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529272" y="5566267"/>
              <a:ext cx="422688" cy="406541"/>
            </a:xfrm>
            <a:prstGeom prst="rect">
              <a:avLst/>
            </a:prstGeom>
            <a:noFill/>
            <a:extLst>
              <a:ext uri="{909E8E84-426E-40DD-AFC4-6F175D3DCCD1}">
                <a14:hiddenFill xmlns:a14="http://schemas.microsoft.com/office/drawing/2010/main">
                  <a:solidFill>
                    <a:srgbClr val="FFFFFF"/>
                  </a:solidFill>
                </a14:hiddenFill>
              </a:ext>
            </a:extLst>
          </p:spPr>
        </p:pic>
        <p:pic>
          <p:nvPicPr>
            <p:cNvPr id="81"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912970" y="5552817"/>
              <a:ext cx="422688" cy="406541"/>
            </a:xfrm>
            <a:prstGeom prst="rect">
              <a:avLst/>
            </a:prstGeom>
            <a:noFill/>
            <a:extLst>
              <a:ext uri="{909E8E84-426E-40DD-AFC4-6F175D3DCCD1}">
                <a14:hiddenFill xmlns:a14="http://schemas.microsoft.com/office/drawing/2010/main">
                  <a:solidFill>
                    <a:srgbClr val="FFFFFF"/>
                  </a:solidFill>
                </a14:hiddenFill>
              </a:ext>
            </a:extLst>
          </p:spPr>
        </p:pic>
        <p:pic>
          <p:nvPicPr>
            <p:cNvPr id="82"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264126" y="5557780"/>
              <a:ext cx="422688" cy="406541"/>
            </a:xfrm>
            <a:prstGeom prst="rect">
              <a:avLst/>
            </a:prstGeom>
            <a:noFill/>
            <a:extLst>
              <a:ext uri="{909E8E84-426E-40DD-AFC4-6F175D3DCCD1}">
                <a14:hiddenFill xmlns:a14="http://schemas.microsoft.com/office/drawing/2010/main">
                  <a:solidFill>
                    <a:srgbClr val="FFFFFF"/>
                  </a:solidFill>
                </a14:hiddenFill>
              </a:ext>
            </a:extLst>
          </p:spPr>
        </p:pic>
        <p:pic>
          <p:nvPicPr>
            <p:cNvPr id="83"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634315" y="5552914"/>
              <a:ext cx="422688" cy="406541"/>
            </a:xfrm>
            <a:prstGeom prst="rect">
              <a:avLst/>
            </a:prstGeom>
            <a:noFill/>
            <a:extLst>
              <a:ext uri="{909E8E84-426E-40DD-AFC4-6F175D3DCCD1}">
                <a14:hiddenFill xmlns:a14="http://schemas.microsoft.com/office/drawing/2010/main">
                  <a:solidFill>
                    <a:srgbClr val="FFFFFF"/>
                  </a:solidFill>
                </a14:hiddenFill>
              </a:ext>
            </a:extLst>
          </p:spPr>
        </p:pic>
        <p:pic>
          <p:nvPicPr>
            <p:cNvPr id="84"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998980" y="5552913"/>
              <a:ext cx="422688" cy="406541"/>
            </a:xfrm>
            <a:prstGeom prst="rect">
              <a:avLst/>
            </a:prstGeom>
            <a:noFill/>
            <a:extLst>
              <a:ext uri="{909E8E84-426E-40DD-AFC4-6F175D3DCCD1}">
                <a14:hiddenFill xmlns:a14="http://schemas.microsoft.com/office/drawing/2010/main">
                  <a:solidFill>
                    <a:srgbClr val="FFFFFF"/>
                  </a:solidFill>
                </a14:hiddenFill>
              </a:ext>
            </a:extLst>
          </p:spPr>
        </p:pic>
        <p:sp>
          <p:nvSpPr>
            <p:cNvPr id="63" name="TextBox 62"/>
            <p:cNvSpPr txBox="1"/>
            <p:nvPr/>
          </p:nvSpPr>
          <p:spPr>
            <a:xfrm>
              <a:off x="2667095" y="5463699"/>
              <a:ext cx="390525"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a:t>
              </a:r>
              <a:endParaRPr lang="en-CA" sz="3200" b="1" dirty="0">
                <a:latin typeface="Arial" panose="020B0604020202020204" pitchFamily="34" charset="0"/>
                <a:cs typeface="Arial" panose="020B0604020202020204" pitchFamily="34" charset="0"/>
              </a:endParaRPr>
            </a:p>
          </p:txBody>
        </p:sp>
        <p:pic>
          <p:nvPicPr>
            <p:cNvPr id="86"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350136" y="5561147"/>
              <a:ext cx="422688" cy="406541"/>
            </a:xfrm>
            <a:prstGeom prst="rect">
              <a:avLst/>
            </a:prstGeom>
            <a:noFill/>
            <a:extLst>
              <a:ext uri="{909E8E84-426E-40DD-AFC4-6F175D3DCCD1}">
                <a14:hiddenFill xmlns:a14="http://schemas.microsoft.com/office/drawing/2010/main">
                  <a:solidFill>
                    <a:srgbClr val="FFFFFF"/>
                  </a:solidFill>
                </a14:hiddenFill>
              </a:ext>
            </a:extLst>
          </p:spPr>
        </p:pic>
        <p:sp>
          <p:nvSpPr>
            <p:cNvPr id="87" name="TextBox 86"/>
            <p:cNvSpPr txBox="1"/>
            <p:nvPr/>
          </p:nvSpPr>
          <p:spPr>
            <a:xfrm>
              <a:off x="964992" y="3061708"/>
              <a:ext cx="630810" cy="523220"/>
            </a:xfrm>
            <a:prstGeom prst="rect">
              <a:avLst/>
            </a:prstGeom>
            <a:noFill/>
          </p:spPr>
          <p:txBody>
            <a:bodyPr wrap="square" rtlCol="0">
              <a:spAutoFit/>
            </a:bodyPr>
            <a:lstStyle/>
            <a:p>
              <a:r>
                <a:rPr lang="en-US" sz="2800" b="1" dirty="0">
                  <a:solidFill>
                    <a:srgbClr val="C00000"/>
                  </a:solidFill>
                  <a:latin typeface="Arial" panose="020B0604020202020204" pitchFamily="34" charset="0"/>
                  <a:cs typeface="Arial" panose="020B0604020202020204" pitchFamily="34" charset="0"/>
                </a:rPr>
                <a:t>14</a:t>
              </a:r>
              <a:endParaRPr lang="en-CA" sz="2800" b="1" dirty="0">
                <a:solidFill>
                  <a:srgbClr val="C00000"/>
                </a:solidFill>
                <a:latin typeface="Arial" panose="020B0604020202020204" pitchFamily="34" charset="0"/>
                <a:cs typeface="Arial" panose="020B0604020202020204" pitchFamily="34" charset="0"/>
              </a:endParaRPr>
            </a:p>
          </p:txBody>
        </p:sp>
        <p:sp>
          <p:nvSpPr>
            <p:cNvPr id="88" name="TextBox 87"/>
            <p:cNvSpPr txBox="1"/>
            <p:nvPr/>
          </p:nvSpPr>
          <p:spPr>
            <a:xfrm>
              <a:off x="1280841" y="3609832"/>
              <a:ext cx="630810" cy="523220"/>
            </a:xfrm>
            <a:prstGeom prst="rect">
              <a:avLst/>
            </a:prstGeom>
            <a:noFill/>
          </p:spPr>
          <p:txBody>
            <a:bodyPr wrap="square" rtlCol="0">
              <a:spAutoFit/>
            </a:bodyPr>
            <a:lstStyle/>
            <a:p>
              <a:r>
                <a:rPr lang="en-US" sz="2800" b="1" dirty="0">
                  <a:solidFill>
                    <a:srgbClr val="C00000"/>
                  </a:solidFill>
                  <a:latin typeface="Arial" panose="020B0604020202020204" pitchFamily="34" charset="0"/>
                  <a:cs typeface="Arial" panose="020B0604020202020204" pitchFamily="34" charset="0"/>
                </a:rPr>
                <a:t>23</a:t>
              </a:r>
              <a:endParaRPr lang="en-CA" sz="2800" b="1" dirty="0">
                <a:solidFill>
                  <a:srgbClr val="C00000"/>
                </a:solidFill>
                <a:latin typeface="Arial" panose="020B0604020202020204" pitchFamily="34" charset="0"/>
                <a:cs typeface="Arial" panose="020B0604020202020204" pitchFamily="34" charset="0"/>
              </a:endParaRPr>
            </a:p>
          </p:txBody>
        </p:sp>
        <p:sp>
          <p:nvSpPr>
            <p:cNvPr id="89" name="TextBox 88"/>
            <p:cNvSpPr txBox="1"/>
            <p:nvPr/>
          </p:nvSpPr>
          <p:spPr>
            <a:xfrm>
              <a:off x="1647824" y="4081043"/>
              <a:ext cx="630810" cy="523220"/>
            </a:xfrm>
            <a:prstGeom prst="rect">
              <a:avLst/>
            </a:prstGeom>
            <a:noFill/>
          </p:spPr>
          <p:txBody>
            <a:bodyPr wrap="square" rtlCol="0">
              <a:spAutoFit/>
            </a:bodyPr>
            <a:lstStyle/>
            <a:p>
              <a:r>
                <a:rPr lang="en-US" sz="2800" b="1" dirty="0">
                  <a:solidFill>
                    <a:srgbClr val="C00000"/>
                  </a:solidFill>
                  <a:latin typeface="Arial" panose="020B0604020202020204" pitchFamily="34" charset="0"/>
                  <a:cs typeface="Arial" panose="020B0604020202020204" pitchFamily="34" charset="0"/>
                </a:rPr>
                <a:t>15</a:t>
              </a:r>
              <a:endParaRPr lang="en-CA" sz="2800" b="1" dirty="0">
                <a:solidFill>
                  <a:srgbClr val="C00000"/>
                </a:solidFill>
                <a:latin typeface="Arial" panose="020B0604020202020204" pitchFamily="34" charset="0"/>
                <a:cs typeface="Arial" panose="020B0604020202020204" pitchFamily="34" charset="0"/>
              </a:endParaRPr>
            </a:p>
          </p:txBody>
        </p:sp>
        <p:sp>
          <p:nvSpPr>
            <p:cNvPr id="90" name="TextBox 89"/>
            <p:cNvSpPr txBox="1"/>
            <p:nvPr/>
          </p:nvSpPr>
          <p:spPr>
            <a:xfrm>
              <a:off x="2057003" y="4489793"/>
              <a:ext cx="630810" cy="523220"/>
            </a:xfrm>
            <a:prstGeom prst="rect">
              <a:avLst/>
            </a:prstGeom>
            <a:noFill/>
          </p:spPr>
          <p:txBody>
            <a:bodyPr wrap="square" rtlCol="0">
              <a:spAutoFit/>
            </a:bodyPr>
            <a:lstStyle/>
            <a:p>
              <a:r>
                <a:rPr lang="en-US" sz="2800" b="1" dirty="0">
                  <a:solidFill>
                    <a:srgbClr val="C00000"/>
                  </a:solidFill>
                  <a:latin typeface="Arial" panose="020B0604020202020204" pitchFamily="34" charset="0"/>
                  <a:cs typeface="Arial" panose="020B0604020202020204" pitchFamily="34" charset="0"/>
                </a:rPr>
                <a:t>5</a:t>
              </a:r>
              <a:endParaRPr lang="en-CA" sz="2800" b="1" dirty="0">
                <a:solidFill>
                  <a:srgbClr val="C00000"/>
                </a:solidFill>
                <a:latin typeface="Arial" panose="020B0604020202020204" pitchFamily="34" charset="0"/>
                <a:cs typeface="Arial" panose="020B0604020202020204" pitchFamily="34" charset="0"/>
              </a:endParaRPr>
            </a:p>
          </p:txBody>
        </p:sp>
        <p:sp>
          <p:nvSpPr>
            <p:cNvPr id="91" name="TextBox 90"/>
            <p:cNvSpPr txBox="1"/>
            <p:nvPr/>
          </p:nvSpPr>
          <p:spPr>
            <a:xfrm>
              <a:off x="2329693" y="4964841"/>
              <a:ext cx="630810" cy="523220"/>
            </a:xfrm>
            <a:prstGeom prst="rect">
              <a:avLst/>
            </a:prstGeom>
            <a:noFill/>
          </p:spPr>
          <p:txBody>
            <a:bodyPr wrap="square" rtlCol="0">
              <a:spAutoFit/>
            </a:bodyPr>
            <a:lstStyle/>
            <a:p>
              <a:r>
                <a:rPr lang="en-US" sz="2800" b="1" dirty="0">
                  <a:solidFill>
                    <a:srgbClr val="C00000"/>
                  </a:solidFill>
                  <a:latin typeface="Arial" panose="020B0604020202020204" pitchFamily="34" charset="0"/>
                  <a:cs typeface="Arial" panose="020B0604020202020204" pitchFamily="34" charset="0"/>
                </a:rPr>
                <a:t>6</a:t>
              </a:r>
              <a:endParaRPr lang="en-CA" sz="2800" b="1" dirty="0">
                <a:solidFill>
                  <a:srgbClr val="C00000"/>
                </a:solidFill>
                <a:latin typeface="Arial" panose="020B0604020202020204" pitchFamily="34" charset="0"/>
                <a:cs typeface="Arial" panose="020B0604020202020204" pitchFamily="34" charset="0"/>
              </a:endParaRPr>
            </a:p>
          </p:txBody>
        </p:sp>
        <p:sp>
          <p:nvSpPr>
            <p:cNvPr id="92" name="TextBox 91"/>
            <p:cNvSpPr txBox="1"/>
            <p:nvPr/>
          </p:nvSpPr>
          <p:spPr>
            <a:xfrm>
              <a:off x="2963953" y="5494476"/>
              <a:ext cx="630810" cy="523220"/>
            </a:xfrm>
            <a:prstGeom prst="rect">
              <a:avLst/>
            </a:prstGeom>
            <a:noFill/>
          </p:spPr>
          <p:txBody>
            <a:bodyPr wrap="square" rtlCol="0">
              <a:spAutoFit/>
            </a:bodyPr>
            <a:lstStyle/>
            <a:p>
              <a:r>
                <a:rPr lang="en-US" sz="2800" b="1" dirty="0">
                  <a:solidFill>
                    <a:srgbClr val="C00000"/>
                  </a:solidFill>
                  <a:latin typeface="Arial" panose="020B0604020202020204" pitchFamily="34" charset="0"/>
                  <a:cs typeface="Arial" panose="020B0604020202020204" pitchFamily="34" charset="0"/>
                </a:rPr>
                <a:t>19</a:t>
              </a:r>
              <a:endParaRPr lang="en-CA" sz="2800" b="1" dirty="0">
                <a:solidFill>
                  <a:srgbClr val="C00000"/>
                </a:solidFill>
                <a:latin typeface="Arial" panose="020B0604020202020204" pitchFamily="34" charset="0"/>
                <a:cs typeface="Arial" panose="020B0604020202020204" pitchFamily="34" charset="0"/>
              </a:endParaRPr>
            </a:p>
          </p:txBody>
        </p:sp>
      </p:grpSp>
      <p:grpSp>
        <p:nvGrpSpPr>
          <p:cNvPr id="1025" name="Group 1024"/>
          <p:cNvGrpSpPr/>
          <p:nvPr/>
        </p:nvGrpSpPr>
        <p:grpSpPr>
          <a:xfrm>
            <a:off x="3754834" y="709519"/>
            <a:ext cx="3400646" cy="984671"/>
            <a:chOff x="422164" y="344095"/>
            <a:chExt cx="3400646" cy="984671"/>
          </a:xfrm>
        </p:grpSpPr>
        <p:grpSp>
          <p:nvGrpSpPr>
            <p:cNvPr id="1024" name="Group 1023"/>
            <p:cNvGrpSpPr/>
            <p:nvPr/>
          </p:nvGrpSpPr>
          <p:grpSpPr>
            <a:xfrm>
              <a:off x="422164" y="344095"/>
              <a:ext cx="644636" cy="685856"/>
              <a:chOff x="422163" y="205977"/>
              <a:chExt cx="765083" cy="792243"/>
            </a:xfrm>
          </p:grpSpPr>
          <p:pic>
            <p:nvPicPr>
              <p:cNvPr id="94" name="Picture 4" descr="Image result for calendar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2163" y="205977"/>
                <a:ext cx="765083" cy="792243"/>
              </a:xfrm>
              <a:prstGeom prst="rect">
                <a:avLst/>
              </a:prstGeom>
              <a:noFill/>
              <a:extLst>
                <a:ext uri="{909E8E84-426E-40DD-AFC4-6F175D3DCCD1}">
                  <a14:hiddenFill xmlns:a14="http://schemas.microsoft.com/office/drawing/2010/main">
                    <a:solidFill>
                      <a:srgbClr val="FFFFFF"/>
                    </a:solidFill>
                  </a14:hiddenFill>
                </a:ext>
              </a:extLst>
            </p:spPr>
          </p:pic>
          <p:sp>
            <p:nvSpPr>
              <p:cNvPr id="95" name="TextBox 94"/>
              <p:cNvSpPr txBox="1"/>
              <p:nvPr/>
            </p:nvSpPr>
            <p:spPr>
              <a:xfrm>
                <a:off x="541020" y="483885"/>
                <a:ext cx="525779" cy="391069"/>
              </a:xfrm>
              <a:prstGeom prst="rect">
                <a:avLst/>
              </a:prstGeom>
              <a:noFill/>
            </p:spPr>
            <p:txBody>
              <a:bodyPr wrap="square" rtlCol="0">
                <a:spAutoFit/>
              </a:bodyPr>
              <a:lstStyle/>
              <a:p>
                <a:pPr algn="ctr"/>
                <a:r>
                  <a:rPr lang="en-US" sz="800" b="1" dirty="0">
                    <a:latin typeface="Arial" panose="020B0604020202020204" pitchFamily="34" charset="0"/>
                    <a:cs typeface="Arial" panose="020B0604020202020204" pitchFamily="34" charset="0"/>
                  </a:rPr>
                  <a:t>1</a:t>
                </a:r>
              </a:p>
              <a:p>
                <a:pPr algn="ctr"/>
                <a:r>
                  <a:rPr lang="en-US" sz="800" b="1" dirty="0">
                    <a:latin typeface="Arial" panose="020B0604020202020204" pitchFamily="34" charset="0"/>
                    <a:cs typeface="Arial" panose="020B0604020202020204" pitchFamily="34" charset="0"/>
                  </a:rPr>
                  <a:t>day</a:t>
                </a:r>
                <a:endParaRPr lang="en-CA" sz="800" b="1" dirty="0">
                  <a:latin typeface="Arial" panose="020B0604020202020204" pitchFamily="34" charset="0"/>
                  <a:cs typeface="Arial" panose="020B0604020202020204" pitchFamily="34" charset="0"/>
                </a:endParaRPr>
              </a:p>
            </p:txBody>
          </p:sp>
        </p:grpSp>
        <p:grpSp>
          <p:nvGrpSpPr>
            <p:cNvPr id="126" name="Group 125"/>
            <p:cNvGrpSpPr/>
            <p:nvPr/>
          </p:nvGrpSpPr>
          <p:grpSpPr>
            <a:xfrm>
              <a:off x="965315" y="344095"/>
              <a:ext cx="644636" cy="685856"/>
              <a:chOff x="422163" y="205977"/>
              <a:chExt cx="765083" cy="792243"/>
            </a:xfrm>
          </p:grpSpPr>
          <p:pic>
            <p:nvPicPr>
              <p:cNvPr id="127" name="Picture 4" descr="Image result for calendar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2163" y="205977"/>
                <a:ext cx="765083" cy="792243"/>
              </a:xfrm>
              <a:prstGeom prst="rect">
                <a:avLst/>
              </a:prstGeom>
              <a:noFill/>
              <a:extLst>
                <a:ext uri="{909E8E84-426E-40DD-AFC4-6F175D3DCCD1}">
                  <a14:hiddenFill xmlns:a14="http://schemas.microsoft.com/office/drawing/2010/main">
                    <a:solidFill>
                      <a:srgbClr val="FFFFFF"/>
                    </a:solidFill>
                  </a14:hiddenFill>
                </a:ext>
              </a:extLst>
            </p:spPr>
          </p:pic>
          <p:sp>
            <p:nvSpPr>
              <p:cNvPr id="128" name="TextBox 127"/>
              <p:cNvSpPr txBox="1"/>
              <p:nvPr/>
            </p:nvSpPr>
            <p:spPr>
              <a:xfrm>
                <a:off x="541020" y="483885"/>
                <a:ext cx="525779" cy="391069"/>
              </a:xfrm>
              <a:prstGeom prst="rect">
                <a:avLst/>
              </a:prstGeom>
              <a:noFill/>
            </p:spPr>
            <p:txBody>
              <a:bodyPr wrap="square" rtlCol="0">
                <a:spAutoFit/>
              </a:bodyPr>
              <a:lstStyle/>
              <a:p>
                <a:pPr algn="ctr"/>
                <a:r>
                  <a:rPr lang="en-US" sz="800" b="1" dirty="0">
                    <a:latin typeface="Arial" panose="020B0604020202020204" pitchFamily="34" charset="0"/>
                    <a:cs typeface="Arial" panose="020B0604020202020204" pitchFamily="34" charset="0"/>
                  </a:rPr>
                  <a:t>1</a:t>
                </a:r>
              </a:p>
              <a:p>
                <a:pPr algn="ctr"/>
                <a:r>
                  <a:rPr lang="en-US" sz="800" b="1" dirty="0">
                    <a:latin typeface="Arial" panose="020B0604020202020204" pitchFamily="34" charset="0"/>
                    <a:cs typeface="Arial" panose="020B0604020202020204" pitchFamily="34" charset="0"/>
                  </a:rPr>
                  <a:t>week</a:t>
                </a:r>
                <a:endParaRPr lang="en-CA" sz="800" b="1" dirty="0">
                  <a:latin typeface="Arial" panose="020B0604020202020204" pitchFamily="34" charset="0"/>
                  <a:cs typeface="Arial" panose="020B0604020202020204" pitchFamily="34" charset="0"/>
                </a:endParaRPr>
              </a:p>
            </p:txBody>
          </p:sp>
        </p:grpSp>
        <p:grpSp>
          <p:nvGrpSpPr>
            <p:cNvPr id="129" name="Group 128"/>
            <p:cNvGrpSpPr/>
            <p:nvPr/>
          </p:nvGrpSpPr>
          <p:grpSpPr>
            <a:xfrm>
              <a:off x="1521300" y="353391"/>
              <a:ext cx="644636" cy="685856"/>
              <a:chOff x="422163" y="205977"/>
              <a:chExt cx="765083" cy="792243"/>
            </a:xfrm>
          </p:grpSpPr>
          <p:pic>
            <p:nvPicPr>
              <p:cNvPr id="130" name="Picture 4" descr="Image result for calendar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2163" y="205977"/>
                <a:ext cx="765083" cy="792243"/>
              </a:xfrm>
              <a:prstGeom prst="rect">
                <a:avLst/>
              </a:prstGeom>
              <a:noFill/>
              <a:extLst>
                <a:ext uri="{909E8E84-426E-40DD-AFC4-6F175D3DCCD1}">
                  <a14:hiddenFill xmlns:a14="http://schemas.microsoft.com/office/drawing/2010/main">
                    <a:solidFill>
                      <a:srgbClr val="FFFFFF"/>
                    </a:solidFill>
                  </a14:hiddenFill>
                </a:ext>
              </a:extLst>
            </p:spPr>
          </p:pic>
          <p:sp>
            <p:nvSpPr>
              <p:cNvPr id="131" name="TextBox 130"/>
              <p:cNvSpPr txBox="1"/>
              <p:nvPr/>
            </p:nvSpPr>
            <p:spPr>
              <a:xfrm>
                <a:off x="541020" y="483885"/>
                <a:ext cx="525779" cy="373293"/>
              </a:xfrm>
              <a:prstGeom prst="rect">
                <a:avLst/>
              </a:prstGeom>
              <a:noFill/>
            </p:spPr>
            <p:txBody>
              <a:bodyPr wrap="square" rtlCol="0">
                <a:spAutoFit/>
              </a:bodyPr>
              <a:lstStyle/>
              <a:p>
                <a:pPr algn="ctr"/>
                <a:r>
                  <a:rPr lang="en-US" sz="800" b="1" dirty="0">
                    <a:latin typeface="Arial" panose="020B0604020202020204" pitchFamily="34" charset="0"/>
                    <a:cs typeface="Arial" panose="020B0604020202020204" pitchFamily="34" charset="0"/>
                  </a:rPr>
                  <a:t>1</a:t>
                </a:r>
              </a:p>
              <a:p>
                <a:pPr algn="ctr"/>
                <a:r>
                  <a:rPr lang="en-US" sz="700" b="1" dirty="0" err="1">
                    <a:latin typeface="Arial" panose="020B0604020202020204" pitchFamily="34" charset="0"/>
                    <a:cs typeface="Arial" panose="020B0604020202020204" pitchFamily="34" charset="0"/>
                  </a:rPr>
                  <a:t>mnth</a:t>
                </a:r>
                <a:endParaRPr lang="en-CA" sz="700" b="1" dirty="0">
                  <a:latin typeface="Arial" panose="020B0604020202020204" pitchFamily="34" charset="0"/>
                  <a:cs typeface="Arial" panose="020B0604020202020204" pitchFamily="34" charset="0"/>
                </a:endParaRPr>
              </a:p>
            </p:txBody>
          </p:sp>
        </p:grpSp>
        <p:grpSp>
          <p:nvGrpSpPr>
            <p:cNvPr id="135" name="Group 134"/>
            <p:cNvGrpSpPr/>
            <p:nvPr/>
          </p:nvGrpSpPr>
          <p:grpSpPr>
            <a:xfrm>
              <a:off x="2079038" y="353391"/>
              <a:ext cx="644636" cy="685856"/>
              <a:chOff x="422163" y="205977"/>
              <a:chExt cx="765083" cy="792243"/>
            </a:xfrm>
          </p:grpSpPr>
          <p:pic>
            <p:nvPicPr>
              <p:cNvPr id="136" name="Picture 4" descr="Image result for calendar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2163" y="205977"/>
                <a:ext cx="765083" cy="792243"/>
              </a:xfrm>
              <a:prstGeom prst="rect">
                <a:avLst/>
              </a:prstGeom>
              <a:noFill/>
              <a:extLst>
                <a:ext uri="{909E8E84-426E-40DD-AFC4-6F175D3DCCD1}">
                  <a14:hiddenFill xmlns:a14="http://schemas.microsoft.com/office/drawing/2010/main">
                    <a:solidFill>
                      <a:srgbClr val="FFFFFF"/>
                    </a:solidFill>
                  </a14:hiddenFill>
                </a:ext>
              </a:extLst>
            </p:spPr>
          </p:pic>
          <p:sp>
            <p:nvSpPr>
              <p:cNvPr id="137" name="TextBox 136"/>
              <p:cNvSpPr txBox="1"/>
              <p:nvPr/>
            </p:nvSpPr>
            <p:spPr>
              <a:xfrm>
                <a:off x="541020" y="483885"/>
                <a:ext cx="525779" cy="391069"/>
              </a:xfrm>
              <a:prstGeom prst="rect">
                <a:avLst/>
              </a:prstGeom>
              <a:noFill/>
            </p:spPr>
            <p:txBody>
              <a:bodyPr wrap="square" rtlCol="0">
                <a:spAutoFit/>
              </a:bodyPr>
              <a:lstStyle/>
              <a:p>
                <a:pPr algn="ctr"/>
                <a:r>
                  <a:rPr lang="en-US" sz="800" b="1" dirty="0">
                    <a:latin typeface="Arial" panose="020B0604020202020204" pitchFamily="34" charset="0"/>
                    <a:cs typeface="Arial" panose="020B0604020202020204" pitchFamily="34" charset="0"/>
                  </a:rPr>
                  <a:t>3 </a:t>
                </a:r>
                <a:r>
                  <a:rPr lang="en-US" sz="800" b="1" dirty="0" err="1">
                    <a:latin typeface="Arial" panose="020B0604020202020204" pitchFamily="34" charset="0"/>
                    <a:cs typeface="Arial" panose="020B0604020202020204" pitchFamily="34" charset="0"/>
                  </a:rPr>
                  <a:t>mnth</a:t>
                </a:r>
                <a:endParaRPr lang="en-CA" sz="800" b="1" dirty="0">
                  <a:latin typeface="Arial" panose="020B0604020202020204" pitchFamily="34" charset="0"/>
                  <a:cs typeface="Arial" panose="020B0604020202020204" pitchFamily="34" charset="0"/>
                </a:endParaRPr>
              </a:p>
            </p:txBody>
          </p:sp>
        </p:grpSp>
        <p:grpSp>
          <p:nvGrpSpPr>
            <p:cNvPr id="138" name="Group 137"/>
            <p:cNvGrpSpPr/>
            <p:nvPr/>
          </p:nvGrpSpPr>
          <p:grpSpPr>
            <a:xfrm>
              <a:off x="2622189" y="353391"/>
              <a:ext cx="644636" cy="685856"/>
              <a:chOff x="422163" y="205977"/>
              <a:chExt cx="765083" cy="792243"/>
            </a:xfrm>
          </p:grpSpPr>
          <p:pic>
            <p:nvPicPr>
              <p:cNvPr id="139" name="Picture 4" descr="Image result for calendar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2163" y="205977"/>
                <a:ext cx="765083" cy="792243"/>
              </a:xfrm>
              <a:prstGeom prst="rect">
                <a:avLst/>
              </a:prstGeom>
              <a:noFill/>
              <a:extLst>
                <a:ext uri="{909E8E84-426E-40DD-AFC4-6F175D3DCCD1}">
                  <a14:hiddenFill xmlns:a14="http://schemas.microsoft.com/office/drawing/2010/main">
                    <a:solidFill>
                      <a:srgbClr val="FFFFFF"/>
                    </a:solidFill>
                  </a14:hiddenFill>
                </a:ext>
              </a:extLst>
            </p:spPr>
          </p:pic>
          <p:sp>
            <p:nvSpPr>
              <p:cNvPr id="140" name="TextBox 139"/>
              <p:cNvSpPr txBox="1"/>
              <p:nvPr/>
            </p:nvSpPr>
            <p:spPr>
              <a:xfrm>
                <a:off x="541020" y="483885"/>
                <a:ext cx="525779" cy="391069"/>
              </a:xfrm>
              <a:prstGeom prst="rect">
                <a:avLst/>
              </a:prstGeom>
              <a:noFill/>
            </p:spPr>
            <p:txBody>
              <a:bodyPr wrap="square" rtlCol="0">
                <a:spAutoFit/>
              </a:bodyPr>
              <a:lstStyle/>
              <a:p>
                <a:pPr algn="ctr"/>
                <a:r>
                  <a:rPr lang="en-US" sz="800" b="1" dirty="0">
                    <a:latin typeface="Arial" panose="020B0604020202020204" pitchFamily="34" charset="0"/>
                    <a:cs typeface="Arial" panose="020B0604020202020204" pitchFamily="34" charset="0"/>
                  </a:rPr>
                  <a:t>6 </a:t>
                </a:r>
                <a:r>
                  <a:rPr lang="en-US" sz="800" b="1" dirty="0" err="1">
                    <a:latin typeface="Arial" panose="020B0604020202020204" pitchFamily="34" charset="0"/>
                    <a:cs typeface="Arial" panose="020B0604020202020204" pitchFamily="34" charset="0"/>
                  </a:rPr>
                  <a:t>mnth</a:t>
                </a:r>
                <a:endParaRPr lang="en-US" sz="800" b="1" dirty="0">
                  <a:latin typeface="Arial" panose="020B0604020202020204" pitchFamily="34" charset="0"/>
                  <a:cs typeface="Arial" panose="020B0604020202020204" pitchFamily="34" charset="0"/>
                </a:endParaRPr>
              </a:p>
            </p:txBody>
          </p:sp>
        </p:grpSp>
        <p:grpSp>
          <p:nvGrpSpPr>
            <p:cNvPr id="141" name="Group 140"/>
            <p:cNvGrpSpPr/>
            <p:nvPr/>
          </p:nvGrpSpPr>
          <p:grpSpPr>
            <a:xfrm>
              <a:off x="3178174" y="362687"/>
              <a:ext cx="644636" cy="685856"/>
              <a:chOff x="422163" y="205977"/>
              <a:chExt cx="765083" cy="792243"/>
            </a:xfrm>
          </p:grpSpPr>
          <p:pic>
            <p:nvPicPr>
              <p:cNvPr id="142" name="Picture 4" descr="Image result for calendar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2163" y="205977"/>
                <a:ext cx="765083" cy="792243"/>
              </a:xfrm>
              <a:prstGeom prst="rect">
                <a:avLst/>
              </a:prstGeom>
              <a:noFill/>
              <a:extLst>
                <a:ext uri="{909E8E84-426E-40DD-AFC4-6F175D3DCCD1}">
                  <a14:hiddenFill xmlns:a14="http://schemas.microsoft.com/office/drawing/2010/main">
                    <a:solidFill>
                      <a:srgbClr val="FFFFFF"/>
                    </a:solidFill>
                  </a14:hiddenFill>
                </a:ext>
              </a:extLst>
            </p:spPr>
          </p:pic>
          <p:sp>
            <p:nvSpPr>
              <p:cNvPr id="143" name="TextBox 142"/>
              <p:cNvSpPr txBox="1"/>
              <p:nvPr/>
            </p:nvSpPr>
            <p:spPr>
              <a:xfrm>
                <a:off x="541020" y="483885"/>
                <a:ext cx="525779" cy="391069"/>
              </a:xfrm>
              <a:prstGeom prst="rect">
                <a:avLst/>
              </a:prstGeom>
              <a:noFill/>
            </p:spPr>
            <p:txBody>
              <a:bodyPr wrap="square" rtlCol="0">
                <a:spAutoFit/>
              </a:bodyPr>
              <a:lstStyle/>
              <a:p>
                <a:pPr algn="ctr"/>
                <a:r>
                  <a:rPr lang="en-US" sz="800" b="1" dirty="0">
                    <a:latin typeface="Arial" panose="020B0604020202020204" pitchFamily="34" charset="0"/>
                    <a:cs typeface="Arial" panose="020B0604020202020204" pitchFamily="34" charset="0"/>
                  </a:rPr>
                  <a:t>1</a:t>
                </a:r>
              </a:p>
              <a:p>
                <a:pPr algn="ctr"/>
                <a:r>
                  <a:rPr lang="en-US" sz="800" b="1" dirty="0">
                    <a:latin typeface="Arial" panose="020B0604020202020204" pitchFamily="34" charset="0"/>
                    <a:cs typeface="Arial" panose="020B0604020202020204" pitchFamily="34" charset="0"/>
                  </a:rPr>
                  <a:t>year</a:t>
                </a:r>
                <a:endParaRPr lang="en-CA" sz="800" b="1" dirty="0">
                  <a:latin typeface="Arial" panose="020B0604020202020204" pitchFamily="34" charset="0"/>
                  <a:cs typeface="Arial" panose="020B0604020202020204" pitchFamily="34" charset="0"/>
                </a:endParaRPr>
              </a:p>
            </p:txBody>
          </p:sp>
        </p:grpSp>
        <p:sp>
          <p:nvSpPr>
            <p:cNvPr id="144" name="TextBox 143"/>
            <p:cNvSpPr txBox="1"/>
            <p:nvPr/>
          </p:nvSpPr>
          <p:spPr>
            <a:xfrm>
              <a:off x="423068" y="901502"/>
              <a:ext cx="630810" cy="400110"/>
            </a:xfrm>
            <a:prstGeom prst="rect">
              <a:avLst/>
            </a:prstGeom>
            <a:noFill/>
          </p:spPr>
          <p:txBody>
            <a:bodyPr wrap="square" rtlCol="0">
              <a:spAutoFit/>
            </a:bodyPr>
            <a:lstStyle/>
            <a:p>
              <a:pPr algn="ctr"/>
              <a:r>
                <a:rPr lang="en-US" sz="2000" b="1" dirty="0">
                  <a:solidFill>
                    <a:srgbClr val="C00000"/>
                  </a:solidFill>
                  <a:latin typeface="Arial" panose="020B0604020202020204" pitchFamily="34" charset="0"/>
                  <a:cs typeface="Arial" panose="020B0604020202020204" pitchFamily="34" charset="0"/>
                </a:rPr>
                <a:t>3</a:t>
              </a:r>
              <a:endParaRPr lang="en-CA" sz="2000" b="1" dirty="0">
                <a:solidFill>
                  <a:srgbClr val="C00000"/>
                </a:solidFill>
                <a:latin typeface="Arial" panose="020B0604020202020204" pitchFamily="34" charset="0"/>
                <a:cs typeface="Arial" panose="020B0604020202020204" pitchFamily="34" charset="0"/>
              </a:endParaRPr>
            </a:p>
          </p:txBody>
        </p:sp>
        <p:sp>
          <p:nvSpPr>
            <p:cNvPr id="145" name="TextBox 144"/>
            <p:cNvSpPr txBox="1"/>
            <p:nvPr/>
          </p:nvSpPr>
          <p:spPr>
            <a:xfrm>
              <a:off x="959785" y="915101"/>
              <a:ext cx="630810" cy="400110"/>
            </a:xfrm>
            <a:prstGeom prst="rect">
              <a:avLst/>
            </a:prstGeom>
            <a:noFill/>
          </p:spPr>
          <p:txBody>
            <a:bodyPr wrap="square" rtlCol="0">
              <a:spAutoFit/>
            </a:bodyPr>
            <a:lstStyle/>
            <a:p>
              <a:pPr algn="ctr"/>
              <a:r>
                <a:rPr lang="en-US" sz="2000" b="1" dirty="0">
                  <a:solidFill>
                    <a:srgbClr val="C00000"/>
                  </a:solidFill>
                  <a:latin typeface="Arial" panose="020B0604020202020204" pitchFamily="34" charset="0"/>
                  <a:cs typeface="Arial" panose="020B0604020202020204" pitchFamily="34" charset="0"/>
                </a:rPr>
                <a:t>7</a:t>
              </a:r>
              <a:endParaRPr lang="en-CA" sz="2000" b="1" dirty="0">
                <a:solidFill>
                  <a:srgbClr val="C00000"/>
                </a:solidFill>
                <a:latin typeface="Arial" panose="020B0604020202020204" pitchFamily="34" charset="0"/>
                <a:cs typeface="Arial" panose="020B0604020202020204" pitchFamily="34" charset="0"/>
              </a:endParaRPr>
            </a:p>
          </p:txBody>
        </p:sp>
        <p:sp>
          <p:nvSpPr>
            <p:cNvPr id="146" name="TextBox 145"/>
            <p:cNvSpPr txBox="1"/>
            <p:nvPr/>
          </p:nvSpPr>
          <p:spPr>
            <a:xfrm>
              <a:off x="1527828" y="920366"/>
              <a:ext cx="630810" cy="400110"/>
            </a:xfrm>
            <a:prstGeom prst="rect">
              <a:avLst/>
            </a:prstGeom>
            <a:noFill/>
          </p:spPr>
          <p:txBody>
            <a:bodyPr wrap="square" rtlCol="0">
              <a:spAutoFit/>
            </a:bodyPr>
            <a:lstStyle/>
            <a:p>
              <a:pPr algn="ctr"/>
              <a:r>
                <a:rPr lang="en-US" sz="2000" b="1" dirty="0">
                  <a:solidFill>
                    <a:srgbClr val="C00000"/>
                  </a:solidFill>
                  <a:latin typeface="Arial" panose="020B0604020202020204" pitchFamily="34" charset="0"/>
                  <a:cs typeface="Arial" panose="020B0604020202020204" pitchFamily="34" charset="0"/>
                </a:rPr>
                <a:t>14</a:t>
              </a:r>
              <a:endParaRPr lang="en-CA" sz="2000" b="1" dirty="0">
                <a:solidFill>
                  <a:srgbClr val="C00000"/>
                </a:solidFill>
                <a:latin typeface="Arial" panose="020B0604020202020204" pitchFamily="34" charset="0"/>
                <a:cs typeface="Arial" panose="020B0604020202020204" pitchFamily="34" charset="0"/>
              </a:endParaRPr>
            </a:p>
          </p:txBody>
        </p:sp>
        <p:sp>
          <p:nvSpPr>
            <p:cNvPr id="147" name="TextBox 146"/>
            <p:cNvSpPr txBox="1"/>
            <p:nvPr/>
          </p:nvSpPr>
          <p:spPr>
            <a:xfrm>
              <a:off x="2059682" y="915079"/>
              <a:ext cx="630810" cy="400110"/>
            </a:xfrm>
            <a:prstGeom prst="rect">
              <a:avLst/>
            </a:prstGeom>
            <a:noFill/>
          </p:spPr>
          <p:txBody>
            <a:bodyPr wrap="square" rtlCol="0">
              <a:spAutoFit/>
            </a:bodyPr>
            <a:lstStyle/>
            <a:p>
              <a:pPr algn="ctr"/>
              <a:r>
                <a:rPr lang="en-US" sz="2000" b="1" dirty="0">
                  <a:solidFill>
                    <a:srgbClr val="C00000"/>
                  </a:solidFill>
                  <a:latin typeface="Arial" panose="020B0604020202020204" pitchFamily="34" charset="0"/>
                  <a:cs typeface="Arial" panose="020B0604020202020204" pitchFamily="34" charset="0"/>
                </a:rPr>
                <a:t>19</a:t>
              </a:r>
              <a:endParaRPr lang="en-CA" sz="2000" b="1" dirty="0">
                <a:solidFill>
                  <a:srgbClr val="C00000"/>
                </a:solidFill>
                <a:latin typeface="Arial" panose="020B0604020202020204" pitchFamily="34" charset="0"/>
                <a:cs typeface="Arial" panose="020B0604020202020204" pitchFamily="34" charset="0"/>
              </a:endParaRPr>
            </a:p>
          </p:txBody>
        </p:sp>
        <p:sp>
          <p:nvSpPr>
            <p:cNvPr id="148" name="TextBox 147"/>
            <p:cNvSpPr txBox="1"/>
            <p:nvPr/>
          </p:nvSpPr>
          <p:spPr>
            <a:xfrm>
              <a:off x="2614303" y="928656"/>
              <a:ext cx="630810" cy="400110"/>
            </a:xfrm>
            <a:prstGeom prst="rect">
              <a:avLst/>
            </a:prstGeom>
            <a:noFill/>
          </p:spPr>
          <p:txBody>
            <a:bodyPr wrap="square" rtlCol="0">
              <a:spAutoFit/>
            </a:bodyPr>
            <a:lstStyle/>
            <a:p>
              <a:pPr algn="ctr"/>
              <a:r>
                <a:rPr lang="en-US" sz="2000" b="1" dirty="0">
                  <a:solidFill>
                    <a:srgbClr val="C00000"/>
                  </a:solidFill>
                  <a:latin typeface="Arial" panose="020B0604020202020204" pitchFamily="34" charset="0"/>
                  <a:cs typeface="Arial" panose="020B0604020202020204" pitchFamily="34" charset="0"/>
                </a:rPr>
                <a:t>25</a:t>
              </a:r>
              <a:endParaRPr lang="en-CA" sz="2000" b="1" dirty="0">
                <a:solidFill>
                  <a:srgbClr val="C00000"/>
                </a:solidFill>
                <a:latin typeface="Arial" panose="020B0604020202020204" pitchFamily="34" charset="0"/>
                <a:cs typeface="Arial" panose="020B0604020202020204" pitchFamily="34" charset="0"/>
              </a:endParaRPr>
            </a:p>
          </p:txBody>
        </p:sp>
        <p:sp>
          <p:nvSpPr>
            <p:cNvPr id="149" name="TextBox 148"/>
            <p:cNvSpPr txBox="1"/>
            <p:nvPr/>
          </p:nvSpPr>
          <p:spPr>
            <a:xfrm>
              <a:off x="3160377" y="915079"/>
              <a:ext cx="630810" cy="400110"/>
            </a:xfrm>
            <a:prstGeom prst="rect">
              <a:avLst/>
            </a:prstGeom>
            <a:noFill/>
          </p:spPr>
          <p:txBody>
            <a:bodyPr wrap="square" rtlCol="0">
              <a:spAutoFit/>
            </a:bodyPr>
            <a:lstStyle/>
            <a:p>
              <a:pPr algn="ctr"/>
              <a:r>
                <a:rPr lang="en-US" sz="2000" b="1" dirty="0">
                  <a:solidFill>
                    <a:srgbClr val="C00000"/>
                  </a:solidFill>
                  <a:latin typeface="Arial" panose="020B0604020202020204" pitchFamily="34" charset="0"/>
                  <a:cs typeface="Arial" panose="020B0604020202020204" pitchFamily="34" charset="0"/>
                </a:rPr>
                <a:t>29</a:t>
              </a:r>
              <a:endParaRPr lang="en-CA" sz="2000" b="1" dirty="0">
                <a:solidFill>
                  <a:srgbClr val="C00000"/>
                </a:solidFill>
                <a:latin typeface="Arial" panose="020B0604020202020204" pitchFamily="34" charset="0"/>
                <a:cs typeface="Arial" panose="020B0604020202020204" pitchFamily="34" charset="0"/>
              </a:endParaRPr>
            </a:p>
          </p:txBody>
        </p:sp>
      </p:grpSp>
      <p:graphicFrame>
        <p:nvGraphicFramePr>
          <p:cNvPr id="154" name="Chart 153">
            <a:extLst>
              <a:ext uri="{FF2B5EF4-FFF2-40B4-BE49-F238E27FC236}">
                <a16:creationId xmlns:a16="http://schemas.microsoft.com/office/drawing/2014/main" xmlns="" id="{00000000-0008-0000-0300-000002000000}"/>
              </a:ext>
            </a:extLst>
          </p:cNvPr>
          <p:cNvGraphicFramePr>
            <a:graphicFrameLocks/>
          </p:cNvGraphicFramePr>
          <p:nvPr>
            <p:extLst>
              <p:ext uri="{D42A27DB-BD31-4B8C-83A1-F6EECF244321}">
                <p14:modId xmlns:p14="http://schemas.microsoft.com/office/powerpoint/2010/main" val="1237729918"/>
              </p:ext>
            </p:extLst>
          </p:nvPr>
        </p:nvGraphicFramePr>
        <p:xfrm>
          <a:off x="3161424" y="3362584"/>
          <a:ext cx="5043857" cy="3046511"/>
        </p:xfrm>
        <a:graphic>
          <a:graphicData uri="http://schemas.openxmlformats.org/drawingml/2006/chart">
            <c:chart xmlns:c="http://schemas.openxmlformats.org/drawingml/2006/chart" xmlns:r="http://schemas.openxmlformats.org/officeDocument/2006/relationships" r:id="rId4"/>
          </a:graphicData>
        </a:graphic>
      </p:graphicFrame>
      <p:sp>
        <p:nvSpPr>
          <p:cNvPr id="156" name="TextBox 155"/>
          <p:cNvSpPr txBox="1"/>
          <p:nvPr/>
        </p:nvSpPr>
        <p:spPr>
          <a:xfrm>
            <a:off x="3458847" y="2943321"/>
            <a:ext cx="3693083" cy="492443"/>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Factor Analysis</a:t>
            </a:r>
          </a:p>
          <a:p>
            <a:r>
              <a:rPr lang="en-US" sz="1200" b="1" dirty="0">
                <a:latin typeface="Arial" panose="020B0604020202020204" pitchFamily="34" charset="0"/>
                <a:cs typeface="Arial" panose="020B0604020202020204" pitchFamily="34" charset="0"/>
              </a:rPr>
              <a:t>by MOL Program (Each fatality with 1+ factors)</a:t>
            </a:r>
            <a:endParaRPr lang="en-CA" sz="1200" b="1" dirty="0">
              <a:latin typeface="Arial" panose="020B0604020202020204" pitchFamily="34" charset="0"/>
              <a:cs typeface="Arial" panose="020B0604020202020204" pitchFamily="34" charset="0"/>
            </a:endParaRPr>
          </a:p>
        </p:txBody>
      </p:sp>
      <p:graphicFrame>
        <p:nvGraphicFramePr>
          <p:cNvPr id="157" name="Chart 156">
            <a:extLst>
              <a:ext uri="{FF2B5EF4-FFF2-40B4-BE49-F238E27FC236}">
                <a16:creationId xmlns:a16="http://schemas.microsoft.com/office/drawing/2014/main" xmlns="" id="{1AFC5614-755E-4687-AF42-EF14D86C30C5}"/>
              </a:ext>
            </a:extLst>
          </p:cNvPr>
          <p:cNvGraphicFramePr>
            <a:graphicFrameLocks/>
          </p:cNvGraphicFramePr>
          <p:nvPr>
            <p:extLst>
              <p:ext uri="{D42A27DB-BD31-4B8C-83A1-F6EECF244321}">
                <p14:modId xmlns:p14="http://schemas.microsoft.com/office/powerpoint/2010/main" val="718906208"/>
              </p:ext>
            </p:extLst>
          </p:nvPr>
        </p:nvGraphicFramePr>
        <p:xfrm>
          <a:off x="160407" y="431715"/>
          <a:ext cx="3484967" cy="2402497"/>
        </p:xfrm>
        <a:graphic>
          <a:graphicData uri="http://schemas.openxmlformats.org/drawingml/2006/chart">
            <c:chart xmlns:c="http://schemas.openxmlformats.org/drawingml/2006/chart" xmlns:r="http://schemas.openxmlformats.org/officeDocument/2006/relationships" r:id="rId5"/>
          </a:graphicData>
        </a:graphic>
      </p:graphicFrame>
      <p:sp>
        <p:nvSpPr>
          <p:cNvPr id="158" name="TextBox 157"/>
          <p:cNvSpPr txBox="1"/>
          <p:nvPr/>
        </p:nvSpPr>
        <p:spPr>
          <a:xfrm>
            <a:off x="3790598" y="185491"/>
            <a:ext cx="2394377" cy="492443"/>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Less than a year in role</a:t>
            </a:r>
          </a:p>
          <a:p>
            <a:r>
              <a:rPr lang="en-US" sz="1200" b="1" dirty="0">
                <a:latin typeface="Arial" panose="020B0604020202020204" pitchFamily="34" charset="0"/>
                <a:cs typeface="Arial" panose="020B0604020202020204" pitchFamily="34" charset="0"/>
              </a:rPr>
              <a:t>Cumulative Count</a:t>
            </a:r>
            <a:endParaRPr lang="en-CA" sz="1200" b="1" dirty="0">
              <a:latin typeface="Arial" panose="020B0604020202020204" pitchFamily="34" charset="0"/>
              <a:cs typeface="Arial" panose="020B0604020202020204" pitchFamily="34" charset="0"/>
            </a:endParaRPr>
          </a:p>
        </p:txBody>
      </p:sp>
      <p:sp>
        <p:nvSpPr>
          <p:cNvPr id="159" name="TextBox 158"/>
          <p:cNvSpPr txBox="1"/>
          <p:nvPr/>
        </p:nvSpPr>
        <p:spPr>
          <a:xfrm>
            <a:off x="50947" y="185491"/>
            <a:ext cx="3693083" cy="492443"/>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Time in Role</a:t>
            </a:r>
          </a:p>
          <a:p>
            <a:r>
              <a:rPr lang="en-US" sz="1200" b="1" dirty="0">
                <a:latin typeface="Arial" panose="020B0604020202020204" pitchFamily="34" charset="0"/>
                <a:cs typeface="Arial" panose="020B0604020202020204" pitchFamily="34" charset="0"/>
              </a:rPr>
              <a:t>Number of Years (n=64)</a:t>
            </a:r>
            <a:endParaRPr lang="en-CA" sz="1200" b="1" dirty="0">
              <a:latin typeface="Arial" panose="020B0604020202020204" pitchFamily="34" charset="0"/>
              <a:cs typeface="Arial" panose="020B0604020202020204" pitchFamily="34" charset="0"/>
            </a:endParaRPr>
          </a:p>
        </p:txBody>
      </p:sp>
      <p:sp>
        <p:nvSpPr>
          <p:cNvPr id="160" name="TextBox 159"/>
          <p:cNvSpPr txBox="1"/>
          <p:nvPr/>
        </p:nvSpPr>
        <p:spPr>
          <a:xfrm>
            <a:off x="50946" y="2956380"/>
            <a:ext cx="3693083" cy="523220"/>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Number of Workers on the </a:t>
            </a:r>
          </a:p>
          <a:p>
            <a:r>
              <a:rPr lang="en-US" sz="1400" b="1" dirty="0">
                <a:latin typeface="Arial" panose="020B0604020202020204" pitchFamily="34" charset="0"/>
                <a:cs typeface="Arial" panose="020B0604020202020204" pitchFamily="34" charset="0"/>
              </a:rPr>
              <a:t>Worksite </a:t>
            </a:r>
            <a:r>
              <a:rPr lang="en-US" sz="1200" b="1" dirty="0">
                <a:latin typeface="Arial" panose="020B0604020202020204" pitchFamily="34" charset="0"/>
                <a:cs typeface="Arial" panose="020B0604020202020204" pitchFamily="34" charset="0"/>
              </a:rPr>
              <a:t>(n=82)</a:t>
            </a:r>
            <a:endParaRPr lang="en-CA" sz="1200" b="1" dirty="0">
              <a:latin typeface="Arial" panose="020B0604020202020204" pitchFamily="34" charset="0"/>
              <a:cs typeface="Arial" panose="020B0604020202020204" pitchFamily="34" charset="0"/>
            </a:endParaRPr>
          </a:p>
        </p:txBody>
      </p:sp>
      <p:sp>
        <p:nvSpPr>
          <p:cNvPr id="2" name="Right Brace 1"/>
          <p:cNvSpPr/>
          <p:nvPr/>
        </p:nvSpPr>
        <p:spPr>
          <a:xfrm>
            <a:off x="2021109" y="3552686"/>
            <a:ext cx="241430" cy="1297728"/>
          </a:xfrm>
          <a:prstGeom prst="rightBrace">
            <a:avLst>
              <a:gd name="adj1" fmla="val 29907"/>
              <a:gd name="adj2" fmla="val 50000"/>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4" name="TextBox 3"/>
          <p:cNvSpPr txBox="1"/>
          <p:nvPr/>
        </p:nvSpPr>
        <p:spPr>
          <a:xfrm>
            <a:off x="2291848" y="4010875"/>
            <a:ext cx="646331" cy="369332"/>
          </a:xfrm>
          <a:prstGeom prst="rect">
            <a:avLst/>
          </a:prstGeom>
          <a:noFill/>
        </p:spPr>
        <p:txBody>
          <a:bodyPr wrap="none" rtlCol="0">
            <a:spAutoFit/>
          </a:bodyPr>
          <a:lstStyle/>
          <a:p>
            <a:r>
              <a:rPr lang="en-US" b="1" dirty="0">
                <a:solidFill>
                  <a:srgbClr val="C00000"/>
                </a:solidFill>
                <a:latin typeface="Arial" panose="020B0604020202020204" pitchFamily="34" charset="0"/>
                <a:cs typeface="Arial" panose="020B0604020202020204" pitchFamily="34" charset="0"/>
              </a:rPr>
              <a:t>63%</a:t>
            </a:r>
            <a:endParaRPr lang="en-CA" b="1" dirty="0">
              <a:solidFill>
                <a:srgbClr val="C00000"/>
              </a:solidFill>
              <a:latin typeface="Arial" panose="020B0604020202020204" pitchFamily="34" charset="0"/>
              <a:cs typeface="Arial" panose="020B0604020202020204" pitchFamily="34" charset="0"/>
            </a:endParaRPr>
          </a:p>
        </p:txBody>
      </p:sp>
      <p:graphicFrame>
        <p:nvGraphicFramePr>
          <p:cNvPr id="93" name="Chart 92">
            <a:extLst>
              <a:ext uri="{FF2B5EF4-FFF2-40B4-BE49-F238E27FC236}">
                <a16:creationId xmlns:a16="http://schemas.microsoft.com/office/drawing/2014/main" xmlns="" id="{646D9F35-F4A4-4BFB-8A57-B7F627A55C1B}"/>
              </a:ext>
            </a:extLst>
          </p:cNvPr>
          <p:cNvGraphicFramePr>
            <a:graphicFrameLocks/>
          </p:cNvGraphicFramePr>
          <p:nvPr>
            <p:extLst>
              <p:ext uri="{D42A27DB-BD31-4B8C-83A1-F6EECF244321}">
                <p14:modId xmlns:p14="http://schemas.microsoft.com/office/powerpoint/2010/main" val="2303903053"/>
              </p:ext>
            </p:extLst>
          </p:nvPr>
        </p:nvGraphicFramePr>
        <p:xfrm>
          <a:off x="7919629" y="-122199"/>
          <a:ext cx="3480860" cy="280540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96" name="Chart 95">
            <a:extLst>
              <a:ext uri="{FF2B5EF4-FFF2-40B4-BE49-F238E27FC236}">
                <a16:creationId xmlns:a16="http://schemas.microsoft.com/office/drawing/2014/main" xmlns="" id="{29B4B19B-8CB7-4CF3-A36D-F439E83CEE01}"/>
              </a:ext>
            </a:extLst>
          </p:cNvPr>
          <p:cNvGraphicFramePr>
            <a:graphicFrameLocks/>
          </p:cNvGraphicFramePr>
          <p:nvPr>
            <p:extLst>
              <p:ext uri="{D42A27DB-BD31-4B8C-83A1-F6EECF244321}">
                <p14:modId xmlns:p14="http://schemas.microsoft.com/office/powerpoint/2010/main" val="1048402887"/>
              </p:ext>
            </p:extLst>
          </p:nvPr>
        </p:nvGraphicFramePr>
        <p:xfrm>
          <a:off x="7879702" y="3276578"/>
          <a:ext cx="4204996" cy="3311332"/>
        </p:xfrm>
        <a:graphic>
          <a:graphicData uri="http://schemas.openxmlformats.org/drawingml/2006/chart">
            <c:chart xmlns:c="http://schemas.openxmlformats.org/drawingml/2006/chart" xmlns:r="http://schemas.openxmlformats.org/officeDocument/2006/relationships" r:id="rId7"/>
          </a:graphicData>
        </a:graphic>
      </p:graphicFrame>
      <p:sp>
        <p:nvSpPr>
          <p:cNvPr id="97" name="TextBox 96"/>
          <p:cNvSpPr txBox="1"/>
          <p:nvPr/>
        </p:nvSpPr>
        <p:spPr>
          <a:xfrm>
            <a:off x="8543187" y="2929886"/>
            <a:ext cx="3693083" cy="492443"/>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What went wrong despite training?</a:t>
            </a:r>
          </a:p>
          <a:p>
            <a:r>
              <a:rPr lang="en-CA" sz="1200" b="1" dirty="0">
                <a:latin typeface="Arial" panose="020B0604020202020204" pitchFamily="34" charset="0"/>
                <a:cs typeface="Arial" panose="020B0604020202020204" pitchFamily="34" charset="0"/>
              </a:rPr>
              <a:t>Factors Present When Falls Training is Evident</a:t>
            </a:r>
          </a:p>
        </p:txBody>
      </p:sp>
      <p:sp>
        <p:nvSpPr>
          <p:cNvPr id="5" name="TextBox 4"/>
          <p:cNvSpPr txBox="1"/>
          <p:nvPr/>
        </p:nvSpPr>
        <p:spPr>
          <a:xfrm>
            <a:off x="9114192" y="185491"/>
            <a:ext cx="915289" cy="707886"/>
          </a:xfrm>
          <a:prstGeom prst="rect">
            <a:avLst/>
          </a:prstGeom>
          <a:noFill/>
        </p:spPr>
        <p:txBody>
          <a:bodyPr wrap="square" rtlCol="0">
            <a:spAutoFit/>
          </a:bodyPr>
          <a:lstStyle/>
          <a:p>
            <a:r>
              <a:rPr lang="en-US" sz="1000" dirty="0">
                <a:latin typeface="Gill Sans MT" panose="020B0502020104020203" pitchFamily="34" charset="0"/>
              </a:rPr>
              <a:t>Some form of falls prevention training</a:t>
            </a:r>
            <a:endParaRPr lang="en-CA" sz="1000" dirty="0">
              <a:latin typeface="Gill Sans MT" panose="020B0502020104020203" pitchFamily="34" charset="0"/>
            </a:endParaRPr>
          </a:p>
        </p:txBody>
      </p:sp>
      <p:sp>
        <p:nvSpPr>
          <p:cNvPr id="7" name="TextBox 6"/>
          <p:cNvSpPr txBox="1"/>
          <p:nvPr/>
        </p:nvSpPr>
        <p:spPr>
          <a:xfrm>
            <a:off x="8096470" y="2610560"/>
            <a:ext cx="3988228" cy="246221"/>
          </a:xfrm>
          <a:prstGeom prst="rect">
            <a:avLst/>
          </a:prstGeom>
          <a:noFill/>
        </p:spPr>
        <p:txBody>
          <a:bodyPr wrap="square" rtlCol="0">
            <a:spAutoFit/>
          </a:bodyPr>
          <a:lstStyle/>
          <a:p>
            <a:r>
              <a:rPr lang="en-US" sz="1000" i="1" dirty="0">
                <a:latin typeface="Gill Sans MT" panose="020B0502020104020203" pitchFamily="34" charset="0"/>
              </a:rPr>
              <a:t>*Training information was available for 66 of the 92 analyzed fatalities.</a:t>
            </a:r>
            <a:endParaRPr lang="en-CA" sz="1000" i="1" dirty="0">
              <a:latin typeface="Gill Sans MT" panose="020B0502020104020203" pitchFamily="34" charset="0"/>
            </a:endParaRPr>
          </a:p>
        </p:txBody>
      </p:sp>
    </p:spTree>
    <p:extLst>
      <p:ext uri="{BB962C8B-B14F-4D97-AF65-F5344CB8AC3E}">
        <p14:creationId xmlns:p14="http://schemas.microsoft.com/office/powerpoint/2010/main" val="1767195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6" name="Table 95"/>
          <p:cNvGraphicFramePr>
            <a:graphicFrameLocks noGrp="1"/>
          </p:cNvGraphicFramePr>
          <p:nvPr>
            <p:extLst>
              <p:ext uri="{D42A27DB-BD31-4B8C-83A1-F6EECF244321}">
                <p14:modId xmlns:p14="http://schemas.microsoft.com/office/powerpoint/2010/main" val="4196335518"/>
              </p:ext>
            </p:extLst>
          </p:nvPr>
        </p:nvGraphicFramePr>
        <p:xfrm>
          <a:off x="7045482" y="-3"/>
          <a:ext cx="2591553" cy="4156585"/>
        </p:xfrm>
        <a:graphic>
          <a:graphicData uri="http://schemas.openxmlformats.org/drawingml/2006/table">
            <a:tbl>
              <a:tblPr>
                <a:tableStyleId>{5C22544A-7EE6-4342-B048-85BDC9FD1C3A}</a:tableStyleId>
              </a:tblPr>
              <a:tblGrid>
                <a:gridCol w="1073099">
                  <a:extLst>
                    <a:ext uri="{9D8B030D-6E8A-4147-A177-3AD203B41FA5}">
                      <a16:colId xmlns:a16="http://schemas.microsoft.com/office/drawing/2014/main" xmlns="" val="20000"/>
                    </a:ext>
                  </a:extLst>
                </a:gridCol>
                <a:gridCol w="1518454">
                  <a:extLst>
                    <a:ext uri="{9D8B030D-6E8A-4147-A177-3AD203B41FA5}">
                      <a16:colId xmlns:a16="http://schemas.microsoft.com/office/drawing/2014/main" xmlns="" val="20001"/>
                    </a:ext>
                  </a:extLst>
                </a:gridCol>
              </a:tblGrid>
              <a:tr h="409304">
                <a:tc>
                  <a:txBody>
                    <a:bodyPr/>
                    <a:lstStyle/>
                    <a:p>
                      <a:pPr algn="l" fontAlgn="b"/>
                      <a:endParaRPr lang="en-CA" sz="1200" b="0" i="0" u="none" strike="noStrike" dirty="0">
                        <a:solidFill>
                          <a:srgbClr val="000000"/>
                        </a:solidFill>
                        <a:effectLst/>
                        <a:latin typeface="Gill Sans MT" panose="020B0502020104020203"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alpha val="57000"/>
                      </a:schemeClr>
                    </a:solidFill>
                  </a:tcPr>
                </a:tc>
                <a:tc>
                  <a:txBody>
                    <a:bodyPr/>
                    <a:lstStyle/>
                    <a:p>
                      <a:pPr algn="r" fontAlgn="b"/>
                      <a:endParaRPr lang="en-CA" sz="1200" b="0" i="0" u="none" strike="noStrike" dirty="0">
                        <a:solidFill>
                          <a:srgbClr val="000000"/>
                        </a:solidFill>
                        <a:effectLst/>
                        <a:latin typeface="Gill Sans MT" panose="020B0502020104020203"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alpha val="57000"/>
                      </a:schemeClr>
                    </a:solidFill>
                  </a:tcPr>
                </a:tc>
                <a:extLst>
                  <a:ext uri="{0D108BD9-81ED-4DB2-BD59-A6C34878D82A}">
                    <a16:rowId xmlns:a16="http://schemas.microsoft.com/office/drawing/2014/main" xmlns="" val="10000"/>
                  </a:ext>
                </a:extLst>
              </a:tr>
              <a:tr h="409304">
                <a:tc>
                  <a:txBody>
                    <a:bodyPr/>
                    <a:lstStyle/>
                    <a:p>
                      <a:pPr algn="l" fontAlgn="b"/>
                      <a:r>
                        <a:rPr lang="en-US" sz="1200" b="0" i="0" u="none" strike="noStrike" dirty="0">
                          <a:solidFill>
                            <a:srgbClr val="000000"/>
                          </a:solidFill>
                          <a:effectLst/>
                          <a:latin typeface="Gill Sans MT" panose="020B0502020104020203" pitchFamily="34" charset="0"/>
                        </a:rPr>
                        <a:t>22-75</a:t>
                      </a:r>
                      <a:r>
                        <a:rPr lang="en-US" sz="1200" b="0" i="0" u="none" strike="noStrike" baseline="0" dirty="0">
                          <a:solidFill>
                            <a:srgbClr val="000000"/>
                          </a:solidFill>
                          <a:effectLst/>
                          <a:latin typeface="Gill Sans MT" panose="020B0502020104020203" pitchFamily="34" charset="0"/>
                        </a:rPr>
                        <a:t> m</a:t>
                      </a:r>
                      <a:endParaRPr lang="en-CA" sz="1200" b="0" i="0" u="none" strike="noStrike" dirty="0">
                        <a:solidFill>
                          <a:srgbClr val="000000"/>
                        </a:solidFill>
                        <a:effectLst/>
                        <a:latin typeface="Gill Sans MT" panose="020B0502020104020203"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alpha val="57000"/>
                      </a:schemeClr>
                    </a:solidFill>
                  </a:tcPr>
                </a:tc>
                <a:tc>
                  <a:txBody>
                    <a:bodyPr/>
                    <a:lstStyle/>
                    <a:p>
                      <a:pPr algn="l" fontAlgn="b"/>
                      <a:r>
                        <a:rPr lang="en-US" sz="1200" b="0" i="0" u="none" strike="noStrike" dirty="0">
                          <a:solidFill>
                            <a:srgbClr val="C00000"/>
                          </a:solidFill>
                          <a:effectLst/>
                          <a:latin typeface="Gill Sans MT" panose="020B0502020104020203" pitchFamily="34" charset="0"/>
                        </a:rPr>
                        <a:t>9</a:t>
                      </a:r>
                      <a:r>
                        <a:rPr lang="en-US" sz="1200" b="0" i="0" u="none" strike="noStrike" baseline="0" dirty="0">
                          <a:solidFill>
                            <a:srgbClr val="C00000"/>
                          </a:solidFill>
                          <a:effectLst/>
                          <a:latin typeface="Gill Sans MT" panose="020B0502020104020203" pitchFamily="34" charset="0"/>
                        </a:rPr>
                        <a:t> </a:t>
                      </a:r>
                      <a:r>
                        <a:rPr lang="en-US" sz="1200" b="0" i="0" u="none" strike="noStrike" dirty="0">
                          <a:solidFill>
                            <a:srgbClr val="C00000"/>
                          </a:solidFill>
                          <a:effectLst/>
                          <a:latin typeface="Gill Sans MT" panose="020B0502020104020203" pitchFamily="34" charset="0"/>
                        </a:rPr>
                        <a:t>fatalities</a:t>
                      </a:r>
                      <a:endParaRPr lang="en-CA" sz="1200" b="0" i="0" u="none" strike="noStrike" dirty="0">
                        <a:solidFill>
                          <a:srgbClr val="C00000"/>
                        </a:solidFill>
                        <a:effectLst/>
                        <a:latin typeface="Gill Sans MT" panose="020B0502020104020203"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alpha val="57000"/>
                      </a:schemeClr>
                    </a:solidFill>
                  </a:tcPr>
                </a:tc>
                <a:extLst>
                  <a:ext uri="{0D108BD9-81ED-4DB2-BD59-A6C34878D82A}">
                    <a16:rowId xmlns:a16="http://schemas.microsoft.com/office/drawing/2014/main" xmlns="" val="10001"/>
                  </a:ext>
                </a:extLst>
              </a:tr>
              <a:tr h="1227909">
                <a:tc>
                  <a:txBody>
                    <a:bodyPr/>
                    <a:lstStyle/>
                    <a:p>
                      <a:pPr algn="l" fontAlgn="b"/>
                      <a:r>
                        <a:rPr lang="en-US" sz="1200" b="0" i="0" u="none" strike="noStrike" dirty="0">
                          <a:solidFill>
                            <a:srgbClr val="000000"/>
                          </a:solidFill>
                          <a:effectLst/>
                          <a:latin typeface="Gill Sans MT" panose="020B0502020104020203" pitchFamily="34" charset="0"/>
                        </a:rPr>
                        <a:t>…</a:t>
                      </a:r>
                    </a:p>
                    <a:p>
                      <a:pPr algn="l" fontAlgn="b"/>
                      <a:r>
                        <a:rPr lang="en-US" sz="1200" b="0" i="0" u="none" strike="noStrike" dirty="0">
                          <a:solidFill>
                            <a:srgbClr val="000000"/>
                          </a:solidFill>
                          <a:effectLst/>
                          <a:latin typeface="Gill Sans MT" panose="020B0502020104020203" pitchFamily="34" charset="0"/>
                        </a:rPr>
                        <a:t>…</a:t>
                      </a:r>
                    </a:p>
                    <a:p>
                      <a:pPr algn="l" fontAlgn="b"/>
                      <a:r>
                        <a:rPr lang="en-US" sz="1200" b="0" i="0" u="none" strike="noStrike" dirty="0">
                          <a:solidFill>
                            <a:srgbClr val="000000"/>
                          </a:solidFill>
                          <a:effectLst/>
                          <a:latin typeface="Gill Sans MT" panose="020B0502020104020203" pitchFamily="34" charset="0"/>
                        </a:rPr>
                        <a:t>…</a:t>
                      </a:r>
                      <a:endParaRPr lang="en-CA" sz="1200" b="0" i="0" u="none" strike="noStrike" dirty="0">
                        <a:solidFill>
                          <a:srgbClr val="000000"/>
                        </a:solidFill>
                        <a:effectLst/>
                        <a:latin typeface="Gill Sans MT" panose="020B0502020104020203"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alpha val="57000"/>
                      </a:schemeClr>
                    </a:solidFill>
                  </a:tcPr>
                </a:tc>
                <a:tc>
                  <a:txBody>
                    <a:bodyPr/>
                    <a:lstStyle/>
                    <a:p>
                      <a:pPr algn="l" fontAlgn="b"/>
                      <a:endParaRPr lang="en-CA" sz="1200" b="0" i="0" u="none" strike="noStrike" dirty="0">
                        <a:solidFill>
                          <a:srgbClr val="000000"/>
                        </a:solidFill>
                        <a:effectLst/>
                        <a:latin typeface="Gill Sans MT" panose="020B0502020104020203"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alpha val="57000"/>
                      </a:schemeClr>
                    </a:solidFill>
                  </a:tcPr>
                </a:tc>
                <a:extLst>
                  <a:ext uri="{0D108BD9-81ED-4DB2-BD59-A6C34878D82A}">
                    <a16:rowId xmlns:a16="http://schemas.microsoft.com/office/drawing/2014/main" xmlns="" val="10002"/>
                  </a:ext>
                </a:extLst>
              </a:tr>
              <a:tr h="234452">
                <a:tc>
                  <a:txBody>
                    <a:bodyPr/>
                    <a:lstStyle/>
                    <a:p>
                      <a:pPr algn="l" fontAlgn="b"/>
                      <a:r>
                        <a:rPr lang="en-US" sz="1200" b="0" i="0" u="none" strike="noStrike" dirty="0">
                          <a:solidFill>
                            <a:srgbClr val="000000"/>
                          </a:solidFill>
                          <a:effectLst/>
                          <a:latin typeface="Gill Sans MT" panose="020B0502020104020203" pitchFamily="34" charset="0"/>
                        </a:rPr>
                        <a:t>19-21</a:t>
                      </a:r>
                      <a:r>
                        <a:rPr lang="en-US" sz="1200" b="0" i="0" u="none" strike="noStrike" baseline="0" dirty="0">
                          <a:solidFill>
                            <a:srgbClr val="000000"/>
                          </a:solidFill>
                          <a:effectLst/>
                          <a:latin typeface="Gill Sans MT" panose="020B0502020104020203" pitchFamily="34" charset="0"/>
                        </a:rPr>
                        <a:t> m</a:t>
                      </a:r>
                      <a:endParaRPr lang="en-CA" sz="1200" b="0" i="0" u="none" strike="noStrike" dirty="0">
                        <a:solidFill>
                          <a:srgbClr val="000000"/>
                        </a:solidFill>
                        <a:effectLst/>
                        <a:latin typeface="Gill Sans MT" panose="020B0502020104020203"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alpha val="57000"/>
                      </a:schemeClr>
                    </a:solidFill>
                  </a:tcPr>
                </a:tc>
                <a:tc>
                  <a:txBody>
                    <a:bodyPr/>
                    <a:lstStyle/>
                    <a:p>
                      <a:pPr algn="l" fontAlgn="b"/>
                      <a:r>
                        <a:rPr lang="en-US" sz="1200" b="0" i="0" u="none" strike="noStrike" dirty="0">
                          <a:solidFill>
                            <a:srgbClr val="C00000"/>
                          </a:solidFill>
                          <a:effectLst/>
                          <a:latin typeface="Gill Sans MT" panose="020B0502020104020203" pitchFamily="34" charset="0"/>
                        </a:rPr>
                        <a:t>2</a:t>
                      </a:r>
                      <a:endParaRPr lang="en-CA" sz="1200" b="0" i="0" u="none" strike="noStrike" dirty="0">
                        <a:solidFill>
                          <a:srgbClr val="C00000"/>
                        </a:solidFill>
                        <a:effectLst/>
                        <a:latin typeface="Gill Sans MT" panose="020B0502020104020203"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alpha val="57000"/>
                      </a:schemeClr>
                    </a:solidFill>
                  </a:tcPr>
                </a:tc>
                <a:extLst>
                  <a:ext uri="{0D108BD9-81ED-4DB2-BD59-A6C34878D82A}">
                    <a16:rowId xmlns:a16="http://schemas.microsoft.com/office/drawing/2014/main" xmlns="" val="10003"/>
                  </a:ext>
                </a:extLst>
              </a:tr>
              <a:tr h="234452">
                <a:tc>
                  <a:txBody>
                    <a:bodyPr/>
                    <a:lstStyle/>
                    <a:p>
                      <a:pPr algn="l" fontAlgn="b"/>
                      <a:r>
                        <a:rPr lang="en-CA" sz="1200" u="none" strike="noStrike" dirty="0">
                          <a:effectLst/>
                          <a:latin typeface="Gill Sans MT" panose="020B0502020104020203" pitchFamily="34" charset="0"/>
                        </a:rPr>
                        <a:t>16-18 m</a:t>
                      </a:r>
                      <a:endParaRPr lang="en-CA" sz="1200" b="0" i="0" u="none" strike="noStrike" dirty="0">
                        <a:solidFill>
                          <a:srgbClr val="000000"/>
                        </a:solidFill>
                        <a:effectLst/>
                        <a:latin typeface="Gill Sans MT" panose="020B0502020104020203"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alpha val="57000"/>
                      </a:schemeClr>
                    </a:solidFill>
                  </a:tcPr>
                </a:tc>
                <a:tc>
                  <a:txBody>
                    <a:bodyPr/>
                    <a:lstStyle/>
                    <a:p>
                      <a:pPr algn="l" fontAlgn="b"/>
                      <a:r>
                        <a:rPr lang="en-US" sz="1200" b="0" i="0" u="none" strike="noStrike" dirty="0">
                          <a:solidFill>
                            <a:srgbClr val="C00000"/>
                          </a:solidFill>
                          <a:effectLst/>
                          <a:latin typeface="Gill Sans MT" panose="020B0502020104020203" pitchFamily="34" charset="0"/>
                        </a:rPr>
                        <a:t>1</a:t>
                      </a:r>
                      <a:endParaRPr lang="en-CA" sz="1200" b="0" i="0" u="none" strike="noStrike" dirty="0">
                        <a:solidFill>
                          <a:srgbClr val="C00000"/>
                        </a:solidFill>
                        <a:effectLst/>
                        <a:latin typeface="Gill Sans MT" panose="020B0502020104020203"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alpha val="57000"/>
                      </a:schemeClr>
                    </a:solidFill>
                  </a:tcPr>
                </a:tc>
                <a:extLst>
                  <a:ext uri="{0D108BD9-81ED-4DB2-BD59-A6C34878D82A}">
                    <a16:rowId xmlns:a16="http://schemas.microsoft.com/office/drawing/2014/main" xmlns="" val="10004"/>
                  </a:ext>
                </a:extLst>
              </a:tr>
              <a:tr h="234452">
                <a:tc>
                  <a:txBody>
                    <a:bodyPr/>
                    <a:lstStyle/>
                    <a:p>
                      <a:pPr algn="l" fontAlgn="b"/>
                      <a:r>
                        <a:rPr lang="en-US" sz="1200" b="0" i="0" u="none" strike="noStrike" dirty="0">
                          <a:solidFill>
                            <a:schemeClr val="dk1"/>
                          </a:solidFill>
                          <a:effectLst/>
                          <a:latin typeface="Gill Sans MT" panose="020B0502020104020203" pitchFamily="34" charset="0"/>
                        </a:rPr>
                        <a:t>13-15</a:t>
                      </a:r>
                      <a:r>
                        <a:rPr lang="en-US" sz="1200" b="0" i="0" u="none" strike="noStrike" baseline="0" dirty="0">
                          <a:solidFill>
                            <a:schemeClr val="dk1"/>
                          </a:solidFill>
                          <a:effectLst/>
                          <a:latin typeface="Gill Sans MT" panose="020B0502020104020203" pitchFamily="34" charset="0"/>
                        </a:rPr>
                        <a:t> m</a:t>
                      </a:r>
                      <a:endParaRPr lang="en-CA" sz="1200" b="0" i="0" u="none" strike="noStrike" dirty="0">
                        <a:solidFill>
                          <a:srgbClr val="000000"/>
                        </a:solidFill>
                        <a:effectLst/>
                        <a:latin typeface="Gill Sans MT" panose="020B0502020104020203"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alpha val="57000"/>
                      </a:schemeClr>
                    </a:solidFill>
                  </a:tcPr>
                </a:tc>
                <a:tc>
                  <a:txBody>
                    <a:bodyPr/>
                    <a:lstStyle/>
                    <a:p>
                      <a:pPr algn="l" fontAlgn="b"/>
                      <a:r>
                        <a:rPr lang="en-US" sz="1200" b="0" i="0" u="none" strike="noStrike" dirty="0">
                          <a:solidFill>
                            <a:srgbClr val="C00000"/>
                          </a:solidFill>
                          <a:effectLst/>
                          <a:latin typeface="Gill Sans MT" panose="020B0502020104020203" pitchFamily="34" charset="0"/>
                        </a:rPr>
                        <a:t>2</a:t>
                      </a:r>
                      <a:endParaRPr lang="en-CA" sz="1200" b="0" i="0" u="none" strike="noStrike" dirty="0">
                        <a:solidFill>
                          <a:srgbClr val="C00000"/>
                        </a:solidFill>
                        <a:effectLst/>
                        <a:latin typeface="Gill Sans MT" panose="020B0502020104020203"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alpha val="57000"/>
                      </a:schemeClr>
                    </a:solidFill>
                  </a:tcPr>
                </a:tc>
                <a:extLst>
                  <a:ext uri="{0D108BD9-81ED-4DB2-BD59-A6C34878D82A}">
                    <a16:rowId xmlns:a16="http://schemas.microsoft.com/office/drawing/2014/main" xmlns="" val="10005"/>
                  </a:ext>
                </a:extLst>
              </a:tr>
              <a:tr h="234452">
                <a:tc>
                  <a:txBody>
                    <a:bodyPr/>
                    <a:lstStyle/>
                    <a:p>
                      <a:pPr algn="l" fontAlgn="b"/>
                      <a:r>
                        <a:rPr lang="en-US" sz="1200" b="0" i="0" u="none" strike="noStrike" dirty="0">
                          <a:solidFill>
                            <a:schemeClr val="dk1"/>
                          </a:solidFill>
                          <a:effectLst/>
                          <a:latin typeface="Gill Sans MT" panose="020B0502020104020203" pitchFamily="34" charset="0"/>
                        </a:rPr>
                        <a:t>10-12</a:t>
                      </a:r>
                      <a:r>
                        <a:rPr lang="en-US" sz="1200" b="0" i="0" u="none" strike="noStrike" baseline="0" dirty="0">
                          <a:solidFill>
                            <a:schemeClr val="dk1"/>
                          </a:solidFill>
                          <a:effectLst/>
                          <a:latin typeface="Gill Sans MT" panose="020B0502020104020203" pitchFamily="34" charset="0"/>
                        </a:rPr>
                        <a:t> m</a:t>
                      </a:r>
                      <a:endParaRPr lang="en-CA" sz="1200" b="0" i="0" u="none" strike="noStrike" dirty="0">
                        <a:solidFill>
                          <a:srgbClr val="000000"/>
                        </a:solidFill>
                        <a:effectLst/>
                        <a:latin typeface="Gill Sans MT" panose="020B0502020104020203"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alpha val="57000"/>
                      </a:schemeClr>
                    </a:solidFill>
                  </a:tcPr>
                </a:tc>
                <a:tc>
                  <a:txBody>
                    <a:bodyPr/>
                    <a:lstStyle/>
                    <a:p>
                      <a:pPr algn="l" fontAlgn="b"/>
                      <a:r>
                        <a:rPr lang="en-CA" sz="1200" u="none" strike="noStrike" dirty="0">
                          <a:solidFill>
                            <a:srgbClr val="C00000"/>
                          </a:solidFill>
                          <a:effectLst/>
                          <a:latin typeface="Gill Sans MT" panose="020B0502020104020203" pitchFamily="34" charset="0"/>
                        </a:rPr>
                        <a:t>6</a:t>
                      </a:r>
                      <a:endParaRPr lang="en-CA" sz="1200" b="0" i="0" u="none" strike="noStrike" dirty="0">
                        <a:solidFill>
                          <a:srgbClr val="C00000"/>
                        </a:solidFill>
                        <a:effectLst/>
                        <a:latin typeface="Gill Sans MT" panose="020B0502020104020203"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alpha val="57000"/>
                      </a:schemeClr>
                    </a:solidFill>
                  </a:tcPr>
                </a:tc>
                <a:extLst>
                  <a:ext uri="{0D108BD9-81ED-4DB2-BD59-A6C34878D82A}">
                    <a16:rowId xmlns:a16="http://schemas.microsoft.com/office/drawing/2014/main" xmlns="" val="10006"/>
                  </a:ext>
                </a:extLst>
              </a:tr>
              <a:tr h="234452">
                <a:tc>
                  <a:txBody>
                    <a:bodyPr/>
                    <a:lstStyle/>
                    <a:p>
                      <a:pPr algn="l" fontAlgn="b"/>
                      <a:r>
                        <a:rPr lang="en-US" sz="1200" b="0" i="0" u="none" strike="noStrike" dirty="0">
                          <a:solidFill>
                            <a:schemeClr val="dk1"/>
                          </a:solidFill>
                          <a:effectLst/>
                          <a:latin typeface="Gill Sans MT" panose="020B0502020104020203" pitchFamily="34" charset="0"/>
                        </a:rPr>
                        <a:t>7-9</a:t>
                      </a:r>
                      <a:r>
                        <a:rPr lang="en-US" sz="1200" b="0" i="0" u="none" strike="noStrike" baseline="0" dirty="0">
                          <a:solidFill>
                            <a:schemeClr val="dk1"/>
                          </a:solidFill>
                          <a:effectLst/>
                          <a:latin typeface="Gill Sans MT" panose="020B0502020104020203" pitchFamily="34" charset="0"/>
                        </a:rPr>
                        <a:t> m</a:t>
                      </a:r>
                      <a:endParaRPr lang="en-CA" sz="1200" b="0" i="0" u="none" strike="noStrike" dirty="0">
                        <a:solidFill>
                          <a:srgbClr val="000000"/>
                        </a:solidFill>
                        <a:effectLst/>
                        <a:latin typeface="Gill Sans MT" panose="020B0502020104020203"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alpha val="57000"/>
                      </a:schemeClr>
                    </a:solidFill>
                  </a:tcPr>
                </a:tc>
                <a:tc>
                  <a:txBody>
                    <a:bodyPr/>
                    <a:lstStyle/>
                    <a:p>
                      <a:pPr algn="l" fontAlgn="b"/>
                      <a:r>
                        <a:rPr lang="en-CA" sz="1200" u="none" strike="noStrike" dirty="0">
                          <a:solidFill>
                            <a:srgbClr val="C00000"/>
                          </a:solidFill>
                          <a:effectLst/>
                          <a:latin typeface="Gill Sans MT" panose="020B0502020104020203" pitchFamily="34" charset="0"/>
                        </a:rPr>
                        <a:t>12</a:t>
                      </a:r>
                      <a:endParaRPr lang="en-CA" sz="1200" b="0" i="0" u="none" strike="noStrike" dirty="0">
                        <a:solidFill>
                          <a:srgbClr val="C00000"/>
                        </a:solidFill>
                        <a:effectLst/>
                        <a:latin typeface="Gill Sans MT" panose="020B0502020104020203"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alpha val="57000"/>
                      </a:schemeClr>
                    </a:solidFill>
                  </a:tcPr>
                </a:tc>
                <a:extLst>
                  <a:ext uri="{0D108BD9-81ED-4DB2-BD59-A6C34878D82A}">
                    <a16:rowId xmlns:a16="http://schemas.microsoft.com/office/drawing/2014/main" xmlns="" val="10007"/>
                  </a:ext>
                </a:extLst>
              </a:tr>
              <a:tr h="234452">
                <a:tc>
                  <a:txBody>
                    <a:bodyPr/>
                    <a:lstStyle/>
                    <a:p>
                      <a:pPr algn="l" fontAlgn="b"/>
                      <a:r>
                        <a:rPr lang="en-US" sz="1200" b="0" i="0" u="none" strike="noStrike" dirty="0">
                          <a:solidFill>
                            <a:schemeClr val="dk1"/>
                          </a:solidFill>
                          <a:effectLst/>
                          <a:latin typeface="Gill Sans MT" panose="020B0502020104020203" pitchFamily="34" charset="0"/>
                        </a:rPr>
                        <a:t>4-6</a:t>
                      </a:r>
                      <a:r>
                        <a:rPr lang="en-US" sz="1200" b="0" i="0" u="none" strike="noStrike" baseline="0" dirty="0">
                          <a:solidFill>
                            <a:schemeClr val="dk1"/>
                          </a:solidFill>
                          <a:effectLst/>
                          <a:latin typeface="Gill Sans MT" panose="020B0502020104020203" pitchFamily="34" charset="0"/>
                        </a:rPr>
                        <a:t> m</a:t>
                      </a:r>
                      <a:endParaRPr lang="en-CA" sz="1200" b="0" i="0" u="none" strike="noStrike" dirty="0">
                        <a:solidFill>
                          <a:srgbClr val="000000"/>
                        </a:solidFill>
                        <a:effectLst/>
                        <a:latin typeface="Gill Sans MT" panose="020B0502020104020203"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alpha val="57000"/>
                      </a:schemeClr>
                    </a:solidFill>
                  </a:tcPr>
                </a:tc>
                <a:tc>
                  <a:txBody>
                    <a:bodyPr/>
                    <a:lstStyle/>
                    <a:p>
                      <a:pPr algn="l" fontAlgn="b"/>
                      <a:r>
                        <a:rPr lang="en-CA" sz="1200" u="none" strike="noStrike" dirty="0">
                          <a:solidFill>
                            <a:srgbClr val="C00000"/>
                          </a:solidFill>
                          <a:effectLst/>
                          <a:latin typeface="Gill Sans MT" panose="020B0502020104020203" pitchFamily="34" charset="0"/>
                        </a:rPr>
                        <a:t>31</a:t>
                      </a:r>
                      <a:endParaRPr lang="en-CA" sz="1200" b="0" i="0" u="none" strike="noStrike" dirty="0">
                        <a:solidFill>
                          <a:srgbClr val="C00000"/>
                        </a:solidFill>
                        <a:effectLst/>
                        <a:latin typeface="Gill Sans MT" panose="020B0502020104020203"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alpha val="57000"/>
                      </a:schemeClr>
                    </a:solidFill>
                  </a:tcPr>
                </a:tc>
                <a:extLst>
                  <a:ext uri="{0D108BD9-81ED-4DB2-BD59-A6C34878D82A}">
                    <a16:rowId xmlns:a16="http://schemas.microsoft.com/office/drawing/2014/main" xmlns="" val="10008"/>
                  </a:ext>
                </a:extLst>
              </a:tr>
              <a:tr h="234452">
                <a:tc>
                  <a:txBody>
                    <a:bodyPr/>
                    <a:lstStyle/>
                    <a:p>
                      <a:pPr algn="l" fontAlgn="b"/>
                      <a:r>
                        <a:rPr lang="en-US" sz="1200" b="0" i="0" u="none" strike="noStrike" dirty="0">
                          <a:solidFill>
                            <a:schemeClr val="dk1"/>
                          </a:solidFill>
                          <a:effectLst/>
                          <a:latin typeface="Gill Sans MT" panose="020B0502020104020203" pitchFamily="34" charset="0"/>
                        </a:rPr>
                        <a:t>1-3</a:t>
                      </a:r>
                      <a:r>
                        <a:rPr lang="en-US" sz="1200" b="0" i="0" u="none" strike="noStrike" baseline="0" dirty="0">
                          <a:solidFill>
                            <a:schemeClr val="dk1"/>
                          </a:solidFill>
                          <a:effectLst/>
                          <a:latin typeface="Gill Sans MT" panose="020B0502020104020203" pitchFamily="34" charset="0"/>
                        </a:rPr>
                        <a:t> m</a:t>
                      </a:r>
                      <a:endParaRPr lang="en-CA" sz="1200" b="0" i="0" u="none" strike="noStrike" dirty="0">
                        <a:solidFill>
                          <a:srgbClr val="000000"/>
                        </a:solidFill>
                        <a:effectLst/>
                        <a:latin typeface="Gill Sans MT" panose="020B0502020104020203"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alpha val="57000"/>
                      </a:schemeClr>
                    </a:solidFill>
                  </a:tcPr>
                </a:tc>
                <a:tc>
                  <a:txBody>
                    <a:bodyPr/>
                    <a:lstStyle/>
                    <a:p>
                      <a:pPr algn="l" fontAlgn="b"/>
                      <a:r>
                        <a:rPr lang="en-US" sz="1200" b="0" i="0" u="none" strike="noStrike" dirty="0">
                          <a:solidFill>
                            <a:srgbClr val="C00000"/>
                          </a:solidFill>
                          <a:effectLst/>
                          <a:latin typeface="Gill Sans MT" panose="020B0502020104020203" pitchFamily="34" charset="0"/>
                        </a:rPr>
                        <a:t>26</a:t>
                      </a:r>
                      <a:endParaRPr lang="en-CA" sz="1200" b="0" i="0" u="none" strike="noStrike" dirty="0">
                        <a:solidFill>
                          <a:srgbClr val="C00000"/>
                        </a:solidFill>
                        <a:effectLst/>
                        <a:latin typeface="Gill Sans MT" panose="020B0502020104020203"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alpha val="57000"/>
                      </a:schemeClr>
                    </a:solidFill>
                  </a:tcPr>
                </a:tc>
                <a:extLst>
                  <a:ext uri="{0D108BD9-81ED-4DB2-BD59-A6C34878D82A}">
                    <a16:rowId xmlns:a16="http://schemas.microsoft.com/office/drawing/2014/main" xmlns="" val="10009"/>
                  </a:ext>
                </a:extLst>
              </a:tr>
              <a:tr h="234452">
                <a:tc>
                  <a:txBody>
                    <a:bodyPr/>
                    <a:lstStyle/>
                    <a:p>
                      <a:pPr algn="l" fontAlgn="b"/>
                      <a:endParaRPr lang="en-CA" sz="1200" b="0" i="0" u="none" strike="noStrike" dirty="0">
                        <a:solidFill>
                          <a:srgbClr val="000000"/>
                        </a:solidFill>
                        <a:effectLst/>
                        <a:latin typeface="Gill Sans MT" panose="020B0502020104020203"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alpha val="57000"/>
                      </a:schemeClr>
                    </a:solidFill>
                  </a:tcPr>
                </a:tc>
                <a:tc>
                  <a:txBody>
                    <a:bodyPr/>
                    <a:lstStyle/>
                    <a:p>
                      <a:pPr algn="l" fontAlgn="b"/>
                      <a:endParaRPr lang="en-CA" sz="1200" b="0" i="0" u="none" strike="noStrike" dirty="0">
                        <a:solidFill>
                          <a:srgbClr val="000000"/>
                        </a:solidFill>
                        <a:effectLst/>
                        <a:latin typeface="Gill Sans MT" panose="020B0502020104020203"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alpha val="57000"/>
                      </a:schemeClr>
                    </a:solidFill>
                  </a:tcPr>
                </a:tc>
                <a:extLst>
                  <a:ext uri="{0D108BD9-81ED-4DB2-BD59-A6C34878D82A}">
                    <a16:rowId xmlns:a16="http://schemas.microsoft.com/office/drawing/2014/main" xmlns="" val="10010"/>
                  </a:ext>
                </a:extLst>
              </a:tr>
              <a:tr h="234452">
                <a:tc>
                  <a:txBody>
                    <a:bodyPr/>
                    <a:lstStyle/>
                    <a:p>
                      <a:pPr algn="l" fontAlgn="b"/>
                      <a:endParaRPr lang="en-CA" sz="1200" b="0" i="0" u="none" strike="noStrike" dirty="0">
                        <a:solidFill>
                          <a:srgbClr val="000000"/>
                        </a:solidFill>
                        <a:effectLst/>
                        <a:latin typeface="Gill Sans MT" panose="020B0502020104020203"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alpha val="57000"/>
                      </a:schemeClr>
                    </a:solidFill>
                  </a:tcPr>
                </a:tc>
                <a:tc>
                  <a:txBody>
                    <a:bodyPr/>
                    <a:lstStyle/>
                    <a:p>
                      <a:pPr algn="r" fontAlgn="b"/>
                      <a:endParaRPr lang="en-CA" sz="1200" b="0" i="0" u="none" strike="noStrike" dirty="0">
                        <a:solidFill>
                          <a:srgbClr val="000000"/>
                        </a:solidFill>
                        <a:effectLst/>
                        <a:latin typeface="Gill Sans MT" panose="020B0502020104020203"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alpha val="57000"/>
                      </a:schemeClr>
                    </a:solidFill>
                  </a:tcPr>
                </a:tc>
                <a:extLst>
                  <a:ext uri="{0D108BD9-81ED-4DB2-BD59-A6C34878D82A}">
                    <a16:rowId xmlns:a16="http://schemas.microsoft.com/office/drawing/2014/main" xmlns="" val="10011"/>
                  </a:ext>
                </a:extLst>
              </a:tr>
            </a:tbl>
          </a:graphicData>
        </a:graphic>
      </p:graphicFrame>
      <p:pic>
        <p:nvPicPr>
          <p:cNvPr id="97" name="Picture 2" descr="Image result for building construction black and white"/>
          <p:cNvPicPr>
            <a:picLocks noChangeAspect="1" noChangeArrowheads="1"/>
          </p:cNvPicPr>
          <p:nvPr/>
        </p:nvPicPr>
        <p:blipFill rotWithShape="1">
          <a:blip r:embed="rId2">
            <a:extLst>
              <a:ext uri="{28A0092B-C50C-407E-A947-70E740481C1C}">
                <a14:useLocalDpi xmlns:a14="http://schemas.microsoft.com/office/drawing/2010/main" val="0"/>
              </a:ext>
            </a:extLst>
          </a:blip>
          <a:srcRect l="9118" r="17546"/>
          <a:stretch/>
        </p:blipFill>
        <p:spPr bwMode="auto">
          <a:xfrm>
            <a:off x="9405842" y="0"/>
            <a:ext cx="2786158" cy="4389955"/>
          </a:xfrm>
          <a:prstGeom prst="rect">
            <a:avLst/>
          </a:prstGeom>
          <a:noFill/>
          <a:extLst>
            <a:ext uri="{909E8E84-426E-40DD-AFC4-6F175D3DCCD1}">
              <a14:hiddenFill xmlns:a14="http://schemas.microsoft.com/office/drawing/2010/main">
                <a:solidFill>
                  <a:srgbClr val="FFFFFF"/>
                </a:solidFill>
              </a14:hiddenFill>
            </a:ext>
          </a:extLst>
        </p:spPr>
      </p:pic>
      <p:sp>
        <p:nvSpPr>
          <p:cNvPr id="98" name="TextBox 97"/>
          <p:cNvSpPr txBox="1"/>
          <p:nvPr/>
        </p:nvSpPr>
        <p:spPr>
          <a:xfrm>
            <a:off x="323461" y="0"/>
            <a:ext cx="6282612" cy="6858000"/>
          </a:xfrm>
          <a:prstGeom prst="rect">
            <a:avLst/>
          </a:prstGeom>
          <a:solidFill>
            <a:schemeClr val="accent4">
              <a:lumMod val="40000"/>
              <a:lumOff val="60000"/>
            </a:schemeClr>
          </a:solidFill>
          <a:ln>
            <a:solidFill>
              <a:schemeClr val="tx1"/>
            </a:solidFill>
            <a:prstDash val="sysDash"/>
          </a:ln>
        </p:spPr>
        <p:txBody>
          <a:bodyPr wrap="square" rtlCol="0">
            <a:noAutofit/>
          </a:bodyPr>
          <a:lstStyle/>
          <a:p>
            <a:pPr>
              <a:spcBef>
                <a:spcPts val="1200"/>
              </a:spcBef>
            </a:pPr>
            <a:r>
              <a:rPr lang="en-US" sz="1400" dirty="0">
                <a:solidFill>
                  <a:srgbClr val="000000"/>
                </a:solidFill>
                <a:latin typeface="Gill Sans MT" panose="020B0502020104020203" pitchFamily="34" charset="0"/>
              </a:rPr>
              <a:t>ADDITIONAL INSIGHTS</a:t>
            </a:r>
            <a:endParaRPr lang="en-CA" sz="1400" dirty="0">
              <a:solidFill>
                <a:srgbClr val="000000"/>
              </a:solidFill>
              <a:latin typeface="Gill Sans MT" panose="020B0502020104020203" pitchFamily="34" charset="0"/>
            </a:endParaRPr>
          </a:p>
          <a:p>
            <a:pPr marL="171450" indent="-171450">
              <a:spcBef>
                <a:spcPts val="1200"/>
              </a:spcBef>
              <a:buFont typeface="Arial" panose="020B0604020202020204" pitchFamily="34" charset="0"/>
              <a:buChar char="•"/>
            </a:pPr>
            <a:r>
              <a:rPr lang="en-CA" sz="1300" dirty="0">
                <a:solidFill>
                  <a:srgbClr val="000000"/>
                </a:solidFill>
                <a:latin typeface="Gill Sans MT" panose="020B0502020104020203" pitchFamily="34" charset="0"/>
              </a:rPr>
              <a:t>The three most common contributing factors to falls were lack of worksite instruction, not wearing personal protection equipment (PPE) and lack of falls training.</a:t>
            </a:r>
          </a:p>
          <a:p>
            <a:pPr marL="171450" indent="-171450">
              <a:spcBef>
                <a:spcPts val="1200"/>
              </a:spcBef>
              <a:buFont typeface="Arial" panose="020B0604020202020204" pitchFamily="34" charset="0"/>
              <a:buChar char="•"/>
            </a:pPr>
            <a:r>
              <a:rPr lang="en-CA" sz="1300" dirty="0">
                <a:solidFill>
                  <a:srgbClr val="000000"/>
                </a:solidFill>
                <a:latin typeface="Gill Sans MT" panose="020B0502020104020203" pitchFamily="34" charset="0"/>
              </a:rPr>
              <a:t>Roofing contractors and residential building construction were the sectors with the most number of fatalities. They had large than average instances of lack of worksite instruction and wearing PPE improperly. </a:t>
            </a:r>
          </a:p>
          <a:p>
            <a:pPr marL="171450" indent="-171450">
              <a:spcBef>
                <a:spcPts val="1200"/>
              </a:spcBef>
              <a:buFont typeface="Arial" panose="020B0604020202020204" pitchFamily="34" charset="0"/>
              <a:buChar char="•"/>
            </a:pPr>
            <a:r>
              <a:rPr lang="en-CA" sz="1300" dirty="0">
                <a:solidFill>
                  <a:srgbClr val="000000"/>
                </a:solidFill>
                <a:latin typeface="Gill Sans MT" panose="020B0502020104020203" pitchFamily="34" charset="0"/>
              </a:rPr>
              <a:t>Among the 60 construction fatalities analyzed, 32 workers had fall prevention training (53%), 20 didn’t receive training (33%), training information was not available in 8 of the analyzed construction fatalities (13%).  Among 32 construction fatalities where training was evident, the most common factors were wearing PPE improperly, lack of worksite instruction and not wearing PPE. </a:t>
            </a:r>
          </a:p>
          <a:p>
            <a:pPr marL="171450" indent="-171450">
              <a:spcBef>
                <a:spcPts val="1200"/>
              </a:spcBef>
              <a:buFont typeface="Arial" panose="020B0604020202020204" pitchFamily="34" charset="0"/>
              <a:buChar char="•"/>
            </a:pPr>
            <a:r>
              <a:rPr lang="en-CA" sz="1300" dirty="0">
                <a:solidFill>
                  <a:srgbClr val="000000"/>
                </a:solidFill>
                <a:latin typeface="Gill Sans MT" panose="020B0502020104020203" pitchFamily="34" charset="0"/>
              </a:rPr>
              <a:t>Small businesses featured a larger proportion of the following factors: pushed </a:t>
            </a:r>
            <a:r>
              <a:rPr lang="en-CA" sz="1300" dirty="0" smtClean="0">
                <a:solidFill>
                  <a:srgbClr val="000000"/>
                </a:solidFill>
                <a:latin typeface="Gill Sans MT" panose="020B0502020104020203" pitchFamily="34" charset="0"/>
              </a:rPr>
              <a:t>or struck by </a:t>
            </a:r>
            <a:r>
              <a:rPr lang="en-CA" sz="1300" dirty="0">
                <a:solidFill>
                  <a:srgbClr val="000000"/>
                </a:solidFill>
                <a:latin typeface="Gill Sans MT" panose="020B0502020104020203" pitchFamily="34" charset="0"/>
              </a:rPr>
              <a:t>object, unsafe scaffold, unsafe ladder, unsafe behavior/misjudgment, lack of falls training and not wearing PPE.</a:t>
            </a:r>
          </a:p>
          <a:p>
            <a:pPr marL="171450" indent="-171450">
              <a:spcBef>
                <a:spcPts val="1200"/>
              </a:spcBef>
              <a:buFont typeface="Arial" panose="020B0604020202020204" pitchFamily="34" charset="0"/>
              <a:buChar char="•"/>
            </a:pPr>
            <a:r>
              <a:rPr lang="en-CA" sz="1300" dirty="0">
                <a:solidFill>
                  <a:srgbClr val="000000"/>
                </a:solidFill>
                <a:latin typeface="Gill Sans MT" panose="020B0502020104020203" pitchFamily="34" charset="0"/>
              </a:rPr>
              <a:t>Fatalities peak in August, but are generally more frequent from June through December.</a:t>
            </a:r>
          </a:p>
          <a:p>
            <a:pPr marL="171450" indent="-171450">
              <a:spcBef>
                <a:spcPts val="1200"/>
              </a:spcBef>
              <a:buFont typeface="Arial" panose="020B0604020202020204" pitchFamily="34" charset="0"/>
              <a:buChar char="•"/>
            </a:pPr>
            <a:r>
              <a:rPr lang="en-CA" sz="1300" dirty="0">
                <a:solidFill>
                  <a:srgbClr val="000000"/>
                </a:solidFill>
                <a:latin typeface="Gill Sans MT" panose="020B0502020104020203" pitchFamily="34" charset="0"/>
              </a:rPr>
              <a:t>Fatalities peak at 11 am and 2 pm and plummet at 12 pm. Fatalities steadily decline after 2 pm.</a:t>
            </a:r>
          </a:p>
          <a:p>
            <a:pPr marL="171450" indent="-171450">
              <a:spcBef>
                <a:spcPts val="1200"/>
              </a:spcBef>
              <a:buFont typeface="Arial" panose="020B0604020202020204" pitchFamily="34" charset="0"/>
              <a:buChar char="•"/>
            </a:pPr>
            <a:r>
              <a:rPr lang="en-CA" sz="1300" dirty="0">
                <a:solidFill>
                  <a:srgbClr val="000000"/>
                </a:solidFill>
                <a:latin typeface="Gill Sans MT" panose="020B0502020104020203" pitchFamily="34" charset="0"/>
              </a:rPr>
              <a:t>Fatalities by age are distributed in a bell curve with nearly equal occurrence in the 15-24 and 65+ age groups.</a:t>
            </a:r>
          </a:p>
          <a:p>
            <a:pPr marL="171450" indent="-171450">
              <a:spcBef>
                <a:spcPts val="1200"/>
              </a:spcBef>
              <a:buFont typeface="Arial" panose="020B0604020202020204" pitchFamily="34" charset="0"/>
              <a:buChar char="•"/>
            </a:pPr>
            <a:r>
              <a:rPr lang="en-CA" sz="1300" dirty="0">
                <a:solidFill>
                  <a:srgbClr val="000000"/>
                </a:solidFill>
                <a:latin typeface="Gill Sans MT" panose="020B0502020104020203" pitchFamily="34" charset="0"/>
              </a:rPr>
              <a:t>The 55-64 and 65+ age groups had a larger than average number of fatalities due to not wearing PPE</a:t>
            </a:r>
            <a:r>
              <a:rPr lang="en-CA" sz="1300" dirty="0" smtClean="0">
                <a:solidFill>
                  <a:srgbClr val="000000"/>
                </a:solidFill>
                <a:latin typeface="Gill Sans MT" panose="020B0502020104020203" pitchFamily="34" charset="0"/>
              </a:rPr>
              <a:t>.</a:t>
            </a:r>
            <a:endParaRPr lang="en-CA" sz="1300" dirty="0">
              <a:solidFill>
                <a:srgbClr val="000000"/>
              </a:solidFill>
              <a:latin typeface="Gill Sans MT" panose="020B0502020104020203" pitchFamily="34" charset="0"/>
            </a:endParaRPr>
          </a:p>
        </p:txBody>
      </p:sp>
      <p:graphicFrame>
        <p:nvGraphicFramePr>
          <p:cNvPr id="93" name="Table 92">
            <a:extLst>
              <a:ext uri="{FF2B5EF4-FFF2-40B4-BE49-F238E27FC236}">
                <a16:creationId xmlns:a16="http://schemas.microsoft.com/office/drawing/2014/main" xmlns="" id="{79D5EDFD-E6DA-4290-8627-0EBD1E3C0A01}"/>
              </a:ext>
            </a:extLst>
          </p:cNvPr>
          <p:cNvGraphicFramePr>
            <a:graphicFrameLocks noGrp="1"/>
          </p:cNvGraphicFramePr>
          <p:nvPr>
            <p:extLst>
              <p:ext uri="{D42A27DB-BD31-4B8C-83A1-F6EECF244321}">
                <p14:modId xmlns:p14="http://schemas.microsoft.com/office/powerpoint/2010/main" val="2746113954"/>
              </p:ext>
            </p:extLst>
          </p:nvPr>
        </p:nvGraphicFramePr>
        <p:xfrm>
          <a:off x="7045482" y="4046220"/>
          <a:ext cx="5146518" cy="2811780"/>
        </p:xfrm>
        <a:graphic>
          <a:graphicData uri="http://schemas.openxmlformats.org/drawingml/2006/table">
            <a:tbl>
              <a:tblPr bandRow="1">
                <a:tableStyleId>{8EC20E35-A176-4012-BC5E-935CFFF8708E}</a:tableStyleId>
              </a:tblPr>
              <a:tblGrid>
                <a:gridCol w="1224017">
                  <a:extLst>
                    <a:ext uri="{9D8B030D-6E8A-4147-A177-3AD203B41FA5}">
                      <a16:colId xmlns:a16="http://schemas.microsoft.com/office/drawing/2014/main" xmlns="" val="2104081368"/>
                    </a:ext>
                  </a:extLst>
                </a:gridCol>
                <a:gridCol w="291475">
                  <a:extLst>
                    <a:ext uri="{9D8B030D-6E8A-4147-A177-3AD203B41FA5}">
                      <a16:colId xmlns:a16="http://schemas.microsoft.com/office/drawing/2014/main" xmlns="" val="2333861633"/>
                    </a:ext>
                  </a:extLst>
                </a:gridCol>
                <a:gridCol w="291475">
                  <a:extLst>
                    <a:ext uri="{9D8B030D-6E8A-4147-A177-3AD203B41FA5}">
                      <a16:colId xmlns:a16="http://schemas.microsoft.com/office/drawing/2014/main" xmlns="" val="1229386083"/>
                    </a:ext>
                  </a:extLst>
                </a:gridCol>
                <a:gridCol w="291475">
                  <a:extLst>
                    <a:ext uri="{9D8B030D-6E8A-4147-A177-3AD203B41FA5}">
                      <a16:colId xmlns:a16="http://schemas.microsoft.com/office/drawing/2014/main" xmlns="" val="3949191461"/>
                    </a:ext>
                  </a:extLst>
                </a:gridCol>
                <a:gridCol w="291475">
                  <a:extLst>
                    <a:ext uri="{9D8B030D-6E8A-4147-A177-3AD203B41FA5}">
                      <a16:colId xmlns:a16="http://schemas.microsoft.com/office/drawing/2014/main" xmlns="" val="1025483356"/>
                    </a:ext>
                  </a:extLst>
                </a:gridCol>
                <a:gridCol w="291475">
                  <a:extLst>
                    <a:ext uri="{9D8B030D-6E8A-4147-A177-3AD203B41FA5}">
                      <a16:colId xmlns:a16="http://schemas.microsoft.com/office/drawing/2014/main" xmlns="" val="56174355"/>
                    </a:ext>
                  </a:extLst>
                </a:gridCol>
                <a:gridCol w="291475">
                  <a:extLst>
                    <a:ext uri="{9D8B030D-6E8A-4147-A177-3AD203B41FA5}">
                      <a16:colId xmlns:a16="http://schemas.microsoft.com/office/drawing/2014/main" xmlns="" val="1735576832"/>
                    </a:ext>
                  </a:extLst>
                </a:gridCol>
                <a:gridCol w="291475">
                  <a:extLst>
                    <a:ext uri="{9D8B030D-6E8A-4147-A177-3AD203B41FA5}">
                      <a16:colId xmlns:a16="http://schemas.microsoft.com/office/drawing/2014/main" xmlns="" val="2417595186"/>
                    </a:ext>
                  </a:extLst>
                </a:gridCol>
                <a:gridCol w="291475">
                  <a:extLst>
                    <a:ext uri="{9D8B030D-6E8A-4147-A177-3AD203B41FA5}">
                      <a16:colId xmlns:a16="http://schemas.microsoft.com/office/drawing/2014/main" xmlns="" val="2353369546"/>
                    </a:ext>
                  </a:extLst>
                </a:gridCol>
                <a:gridCol w="291475">
                  <a:extLst>
                    <a:ext uri="{9D8B030D-6E8A-4147-A177-3AD203B41FA5}">
                      <a16:colId xmlns:a16="http://schemas.microsoft.com/office/drawing/2014/main" xmlns="" val="313505158"/>
                    </a:ext>
                  </a:extLst>
                </a:gridCol>
                <a:gridCol w="291475">
                  <a:extLst>
                    <a:ext uri="{9D8B030D-6E8A-4147-A177-3AD203B41FA5}">
                      <a16:colId xmlns:a16="http://schemas.microsoft.com/office/drawing/2014/main" xmlns="" val="1859937104"/>
                    </a:ext>
                  </a:extLst>
                </a:gridCol>
                <a:gridCol w="291475">
                  <a:extLst>
                    <a:ext uri="{9D8B030D-6E8A-4147-A177-3AD203B41FA5}">
                      <a16:colId xmlns:a16="http://schemas.microsoft.com/office/drawing/2014/main" xmlns="" val="362226147"/>
                    </a:ext>
                  </a:extLst>
                </a:gridCol>
                <a:gridCol w="716276">
                  <a:extLst>
                    <a:ext uri="{9D8B030D-6E8A-4147-A177-3AD203B41FA5}">
                      <a16:colId xmlns:a16="http://schemas.microsoft.com/office/drawing/2014/main" xmlns="" val="1562632849"/>
                    </a:ext>
                  </a:extLst>
                </a:gridCol>
              </a:tblGrid>
              <a:tr h="190500">
                <a:tc>
                  <a:txBody>
                    <a:bodyPr/>
                    <a:lstStyle/>
                    <a:p>
                      <a:pPr algn="l" fontAlgn="b"/>
                      <a:endParaRPr lang="en-US" sz="1100" b="1" i="0" u="none" strike="noStrike" dirty="0">
                        <a:solidFill>
                          <a:srgbClr val="000000"/>
                        </a:solidFill>
                        <a:effectLst/>
                        <a:latin typeface="Gill Sans MT" panose="020B0502020104020203" pitchFamily="34" charset="0"/>
                      </a:endParaRPr>
                    </a:p>
                  </a:txBody>
                  <a:tcPr marL="0" marR="0" marT="0" marB="0" anchor="b">
                    <a:lnT w="6350" cap="flat" cmpd="sng" algn="ctr">
                      <a:solidFill>
                        <a:schemeClr val="bg1">
                          <a:lumMod val="65000"/>
                        </a:schemeClr>
                      </a:solidFill>
                      <a:prstDash val="solid"/>
                      <a:round/>
                      <a:headEnd type="none" w="med" len="med"/>
                      <a:tailEnd type="none" w="med" len="med"/>
                    </a:lnT>
                    <a:noFill/>
                  </a:tcPr>
                </a:tc>
                <a:tc gridSpan="11">
                  <a:txBody>
                    <a:bodyPr/>
                    <a:lstStyle/>
                    <a:p>
                      <a:pPr algn="ctr" fontAlgn="b"/>
                      <a:r>
                        <a:rPr lang="en-US" sz="1100" b="1" u="none" strike="noStrike" dirty="0">
                          <a:effectLst/>
                          <a:latin typeface="Gill Sans MT" panose="020B0502020104020203" pitchFamily="34" charset="0"/>
                        </a:rPr>
                        <a:t>Height (m)</a:t>
                      </a:r>
                      <a:endParaRPr lang="en-US" sz="1100" b="1" i="0" u="none" strike="noStrike" dirty="0">
                        <a:solidFill>
                          <a:srgbClr val="000000"/>
                        </a:solidFill>
                        <a:effectLst/>
                        <a:latin typeface="Gill Sans MT" panose="020B0502020104020203" pitchFamily="34" charset="0"/>
                      </a:endParaRPr>
                    </a:p>
                  </a:txBody>
                  <a:tcPr marL="0" marR="0" marT="0" marB="0" anchor="b">
                    <a:lnT w="6350" cap="flat" cmpd="sng" algn="ctr">
                      <a:solidFill>
                        <a:schemeClr val="bg1">
                          <a:lumMod val="65000"/>
                        </a:schemeClr>
                      </a:solidFill>
                      <a:prstDash val="solid"/>
                      <a:round/>
                      <a:headEnd type="none" w="med" len="med"/>
                      <a:tailEnd type="none" w="med" len="med"/>
                    </a:lnT>
                    <a:noFill/>
                  </a:tcPr>
                </a:tc>
                <a:tc hMerge="1">
                  <a:txBody>
                    <a:bodyPr/>
                    <a:lstStyle/>
                    <a:p>
                      <a:pPr algn="r" fontAlgn="b"/>
                      <a:endParaRPr lang="en-US" sz="1100" b="1" i="0" u="none" strike="noStrike" dirty="0">
                        <a:solidFill>
                          <a:srgbClr val="000000"/>
                        </a:solidFill>
                        <a:effectLst/>
                        <a:latin typeface="Calibri" panose="020F0502020204030204" pitchFamily="34" charset="0"/>
                      </a:endParaRPr>
                    </a:p>
                  </a:txBody>
                  <a:tcPr marL="0" marR="0" marT="0" marB="0" anchor="b"/>
                </a:tc>
                <a:tc hMerge="1">
                  <a:txBody>
                    <a:bodyPr/>
                    <a:lstStyle/>
                    <a:p>
                      <a:pPr algn="r" fontAlgn="b"/>
                      <a:endParaRPr lang="en-US" sz="1100" b="1" i="0" u="none" strike="noStrike" dirty="0">
                        <a:solidFill>
                          <a:srgbClr val="000000"/>
                        </a:solidFill>
                        <a:effectLst/>
                        <a:latin typeface="Calibri" panose="020F0502020204030204" pitchFamily="34" charset="0"/>
                      </a:endParaRPr>
                    </a:p>
                  </a:txBody>
                  <a:tcPr marL="0" marR="0" marT="0" marB="0" anchor="b"/>
                </a:tc>
                <a:tc hMerge="1">
                  <a:txBody>
                    <a:bodyPr/>
                    <a:lstStyle/>
                    <a:p>
                      <a:pPr algn="r" fontAlgn="b"/>
                      <a:endParaRPr lang="en-US" sz="1100" b="1" i="0" u="none" strike="noStrike" dirty="0">
                        <a:solidFill>
                          <a:srgbClr val="000000"/>
                        </a:solidFill>
                        <a:effectLst/>
                        <a:latin typeface="Calibri" panose="020F0502020204030204" pitchFamily="34" charset="0"/>
                      </a:endParaRPr>
                    </a:p>
                  </a:txBody>
                  <a:tcPr marL="0" marR="0" marT="0" marB="0" anchor="b"/>
                </a:tc>
                <a:tc hMerge="1">
                  <a:txBody>
                    <a:bodyPr/>
                    <a:lstStyle/>
                    <a:p>
                      <a:pPr algn="r" fontAlgn="b"/>
                      <a:endParaRPr lang="en-US" sz="1100" b="1" i="0" u="none" strike="noStrike" dirty="0">
                        <a:solidFill>
                          <a:srgbClr val="000000"/>
                        </a:solidFill>
                        <a:effectLst/>
                        <a:latin typeface="Calibri" panose="020F0502020204030204" pitchFamily="34" charset="0"/>
                      </a:endParaRPr>
                    </a:p>
                  </a:txBody>
                  <a:tcPr marL="0" marR="0" marT="0" marB="0" anchor="b"/>
                </a:tc>
                <a:tc hMerge="1">
                  <a:txBody>
                    <a:bodyPr/>
                    <a:lstStyle/>
                    <a:p>
                      <a:pPr algn="r" fontAlgn="b"/>
                      <a:endParaRPr lang="en-US" sz="1100" b="1" i="0" u="none" strike="noStrike" dirty="0">
                        <a:solidFill>
                          <a:srgbClr val="000000"/>
                        </a:solidFill>
                        <a:effectLst/>
                        <a:latin typeface="Calibri" panose="020F0502020204030204" pitchFamily="34" charset="0"/>
                      </a:endParaRPr>
                    </a:p>
                  </a:txBody>
                  <a:tcPr marL="0" marR="0" marT="0" marB="0" anchor="b"/>
                </a:tc>
                <a:tc hMerge="1">
                  <a:txBody>
                    <a:bodyPr/>
                    <a:lstStyle/>
                    <a:p>
                      <a:pPr algn="r" fontAlgn="b"/>
                      <a:endParaRPr lang="en-US" sz="1100" b="1" i="0" u="none" strike="noStrike">
                        <a:solidFill>
                          <a:srgbClr val="000000"/>
                        </a:solidFill>
                        <a:effectLst/>
                        <a:latin typeface="Calibri" panose="020F0502020204030204" pitchFamily="34" charset="0"/>
                      </a:endParaRPr>
                    </a:p>
                  </a:txBody>
                  <a:tcPr marL="0" marR="0" marT="0" marB="0" anchor="b"/>
                </a:tc>
                <a:tc hMerge="1">
                  <a:txBody>
                    <a:bodyPr/>
                    <a:lstStyle/>
                    <a:p>
                      <a:pPr algn="r" fontAlgn="b"/>
                      <a:endParaRPr lang="en-US" sz="1100" b="1" i="0" u="none" strike="noStrike" dirty="0">
                        <a:solidFill>
                          <a:srgbClr val="000000"/>
                        </a:solidFill>
                        <a:effectLst/>
                        <a:latin typeface="Calibri" panose="020F0502020204030204" pitchFamily="34" charset="0"/>
                      </a:endParaRPr>
                    </a:p>
                  </a:txBody>
                  <a:tcPr marL="0" marR="0" marT="0" marB="0" anchor="b"/>
                </a:tc>
                <a:tc hMerge="1">
                  <a:txBody>
                    <a:bodyPr/>
                    <a:lstStyle/>
                    <a:p>
                      <a:pPr algn="r" fontAlgn="b"/>
                      <a:endParaRPr lang="en-US" sz="1100" b="1"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US" sz="1100" b="1"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US" sz="11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1100" b="1" i="0" u="none" strike="noStrike" dirty="0">
                        <a:solidFill>
                          <a:srgbClr val="000000"/>
                        </a:solidFill>
                        <a:effectLst/>
                        <a:latin typeface="Gill Sans MT" panose="020B0502020104020203" pitchFamily="34" charset="0"/>
                      </a:endParaRPr>
                    </a:p>
                  </a:txBody>
                  <a:tcPr marL="0" marR="0" marT="0" marB="0" anchor="b">
                    <a:lnT w="6350" cap="flat" cmpd="sng" algn="ctr">
                      <a:solidFill>
                        <a:schemeClr val="bg1">
                          <a:lumMod val="65000"/>
                        </a:schemeClr>
                      </a:solidFill>
                      <a:prstDash val="solid"/>
                      <a:round/>
                      <a:headEnd type="none" w="med" len="med"/>
                      <a:tailEnd type="none" w="med" len="med"/>
                    </a:lnT>
                    <a:noFill/>
                  </a:tcPr>
                </a:tc>
                <a:extLst>
                  <a:ext uri="{0D108BD9-81ED-4DB2-BD59-A6C34878D82A}">
                    <a16:rowId xmlns:a16="http://schemas.microsoft.com/office/drawing/2014/main" xmlns="" val="2094613186"/>
                  </a:ext>
                </a:extLst>
              </a:tr>
              <a:tr h="190500">
                <a:tc>
                  <a:txBody>
                    <a:bodyPr/>
                    <a:lstStyle/>
                    <a:p>
                      <a:pPr algn="l" fontAlgn="b"/>
                      <a:r>
                        <a:rPr lang="en-US" sz="1100" b="1" u="none" strike="noStrike" dirty="0">
                          <a:effectLst/>
                          <a:latin typeface="Gill Sans MT" panose="020B0502020104020203" pitchFamily="34" charset="0"/>
                        </a:rPr>
                        <a:t>Worker Location</a:t>
                      </a:r>
                      <a:endParaRPr lang="en-US" sz="1100" b="1" i="0" u="none" strike="noStrike" dirty="0">
                        <a:solidFill>
                          <a:srgbClr val="000000"/>
                        </a:solidFill>
                        <a:effectLst/>
                        <a:latin typeface="Gill Sans MT" panose="020B0502020104020203" pitchFamily="34" charset="0"/>
                      </a:endParaRPr>
                    </a:p>
                  </a:txBody>
                  <a:tcPr marL="0" marR="0" marT="0" marB="0" anchor="b">
                    <a:lnR w="6350" cap="flat" cmpd="sng" algn="ctr">
                      <a:solidFill>
                        <a:schemeClr val="bg1">
                          <a:lumMod val="65000"/>
                        </a:schemeClr>
                      </a:solidFill>
                      <a:prstDash val="solid"/>
                      <a:round/>
                      <a:headEnd type="none" w="med" len="med"/>
                      <a:tailEnd type="none" w="med" len="med"/>
                    </a:lnR>
                    <a:solidFill>
                      <a:schemeClr val="bg1">
                        <a:lumMod val="65000"/>
                      </a:schemeClr>
                    </a:solidFill>
                  </a:tcPr>
                </a:tc>
                <a:tc>
                  <a:txBody>
                    <a:bodyPr/>
                    <a:lstStyle/>
                    <a:p>
                      <a:pPr algn="ctr" fontAlgn="b"/>
                      <a:r>
                        <a:rPr lang="en-US" sz="1100" b="1" u="none" strike="noStrike" dirty="0">
                          <a:effectLst/>
                          <a:latin typeface="Gill Sans MT" panose="020B0502020104020203" pitchFamily="34" charset="0"/>
                        </a:rPr>
                        <a:t>1</a:t>
                      </a:r>
                      <a:endParaRPr lang="en-US" sz="1100" b="1" i="0" u="none" strike="noStrike" dirty="0">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solidFill>
                      <a:schemeClr val="bg1">
                        <a:lumMod val="65000"/>
                      </a:schemeClr>
                    </a:solidFill>
                  </a:tcPr>
                </a:tc>
                <a:tc>
                  <a:txBody>
                    <a:bodyPr/>
                    <a:lstStyle/>
                    <a:p>
                      <a:pPr algn="ctr" fontAlgn="b"/>
                      <a:r>
                        <a:rPr lang="en-US" sz="1100" b="1" u="none" strike="noStrike" dirty="0">
                          <a:effectLst/>
                          <a:latin typeface="Gill Sans MT" panose="020B0502020104020203" pitchFamily="34" charset="0"/>
                        </a:rPr>
                        <a:t>2</a:t>
                      </a:r>
                      <a:endParaRPr lang="en-US" sz="1100" b="1" i="0" u="none" strike="noStrike" dirty="0">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solidFill>
                      <a:schemeClr val="bg1">
                        <a:lumMod val="65000"/>
                      </a:schemeClr>
                    </a:solidFill>
                  </a:tcPr>
                </a:tc>
                <a:tc>
                  <a:txBody>
                    <a:bodyPr/>
                    <a:lstStyle/>
                    <a:p>
                      <a:pPr algn="ctr" fontAlgn="b"/>
                      <a:r>
                        <a:rPr lang="en-US" sz="1100" b="1" u="none" strike="noStrike" dirty="0">
                          <a:effectLst/>
                          <a:latin typeface="Gill Sans MT" panose="020B0502020104020203" pitchFamily="34" charset="0"/>
                        </a:rPr>
                        <a:t>3</a:t>
                      </a:r>
                      <a:endParaRPr lang="en-US" sz="1100" b="1" i="0" u="none" strike="noStrike" dirty="0">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solidFill>
                      <a:schemeClr val="bg1">
                        <a:lumMod val="65000"/>
                      </a:schemeClr>
                    </a:solidFill>
                  </a:tcPr>
                </a:tc>
                <a:tc>
                  <a:txBody>
                    <a:bodyPr/>
                    <a:lstStyle/>
                    <a:p>
                      <a:pPr algn="ctr" fontAlgn="b"/>
                      <a:r>
                        <a:rPr lang="en-US" sz="1100" b="1" u="none" strike="noStrike" dirty="0">
                          <a:effectLst/>
                          <a:latin typeface="Gill Sans MT" panose="020B0502020104020203" pitchFamily="34" charset="0"/>
                        </a:rPr>
                        <a:t>4</a:t>
                      </a:r>
                      <a:endParaRPr lang="en-US" sz="1100" b="1" i="0" u="none" strike="noStrike" dirty="0">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solidFill>
                      <a:schemeClr val="bg1">
                        <a:lumMod val="65000"/>
                      </a:schemeClr>
                    </a:solidFill>
                  </a:tcPr>
                </a:tc>
                <a:tc>
                  <a:txBody>
                    <a:bodyPr/>
                    <a:lstStyle/>
                    <a:p>
                      <a:pPr algn="ctr" fontAlgn="b"/>
                      <a:r>
                        <a:rPr lang="en-US" sz="1100" b="1" u="none" strike="noStrike" dirty="0">
                          <a:effectLst/>
                          <a:latin typeface="Gill Sans MT" panose="020B0502020104020203" pitchFamily="34" charset="0"/>
                        </a:rPr>
                        <a:t>5</a:t>
                      </a:r>
                      <a:endParaRPr lang="en-US" sz="1100" b="1" i="0" u="none" strike="noStrike" dirty="0">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solidFill>
                      <a:schemeClr val="bg1">
                        <a:lumMod val="65000"/>
                      </a:schemeClr>
                    </a:solidFill>
                  </a:tcPr>
                </a:tc>
                <a:tc>
                  <a:txBody>
                    <a:bodyPr/>
                    <a:lstStyle/>
                    <a:p>
                      <a:pPr algn="ctr" fontAlgn="b"/>
                      <a:r>
                        <a:rPr lang="en-US" sz="1100" b="1" u="none" strike="noStrike" dirty="0">
                          <a:effectLst/>
                          <a:latin typeface="Gill Sans MT" panose="020B0502020104020203" pitchFamily="34" charset="0"/>
                        </a:rPr>
                        <a:t>6</a:t>
                      </a:r>
                      <a:endParaRPr lang="en-US" sz="1100" b="1" i="0" u="none" strike="noStrike" dirty="0">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solidFill>
                      <a:schemeClr val="bg1">
                        <a:lumMod val="65000"/>
                      </a:schemeClr>
                    </a:solidFill>
                  </a:tcPr>
                </a:tc>
                <a:tc>
                  <a:txBody>
                    <a:bodyPr/>
                    <a:lstStyle/>
                    <a:p>
                      <a:pPr algn="ctr" fontAlgn="b"/>
                      <a:r>
                        <a:rPr lang="en-US" sz="1100" b="1" u="none" strike="noStrike" dirty="0">
                          <a:effectLst/>
                          <a:latin typeface="Gill Sans MT" panose="020B0502020104020203" pitchFamily="34" charset="0"/>
                        </a:rPr>
                        <a:t>7</a:t>
                      </a:r>
                      <a:endParaRPr lang="en-US" sz="1100" b="1" i="0" u="none" strike="noStrike" dirty="0">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solidFill>
                      <a:schemeClr val="bg1">
                        <a:lumMod val="65000"/>
                      </a:schemeClr>
                    </a:solidFill>
                  </a:tcPr>
                </a:tc>
                <a:tc>
                  <a:txBody>
                    <a:bodyPr/>
                    <a:lstStyle/>
                    <a:p>
                      <a:pPr algn="ctr" fontAlgn="b"/>
                      <a:r>
                        <a:rPr lang="en-US" sz="1100" b="1" u="none" strike="noStrike" dirty="0">
                          <a:effectLst/>
                          <a:latin typeface="Gill Sans MT" panose="020B0502020104020203" pitchFamily="34" charset="0"/>
                        </a:rPr>
                        <a:t>8</a:t>
                      </a:r>
                      <a:endParaRPr lang="en-US" sz="1100" b="1" i="0" u="none" strike="noStrike" dirty="0">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solidFill>
                      <a:schemeClr val="bg1">
                        <a:lumMod val="65000"/>
                      </a:schemeClr>
                    </a:solidFill>
                  </a:tcPr>
                </a:tc>
                <a:tc>
                  <a:txBody>
                    <a:bodyPr/>
                    <a:lstStyle/>
                    <a:p>
                      <a:pPr algn="ctr" fontAlgn="b"/>
                      <a:r>
                        <a:rPr lang="en-US" sz="1100" b="1" u="none" strike="noStrike" dirty="0">
                          <a:effectLst/>
                          <a:latin typeface="Gill Sans MT" panose="020B0502020104020203" pitchFamily="34" charset="0"/>
                        </a:rPr>
                        <a:t>9</a:t>
                      </a:r>
                      <a:endParaRPr lang="en-US" sz="1100" b="1" i="0" u="none" strike="noStrike" dirty="0">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solidFill>
                      <a:schemeClr val="bg1">
                        <a:lumMod val="65000"/>
                      </a:schemeClr>
                    </a:solidFill>
                  </a:tcPr>
                </a:tc>
                <a:tc>
                  <a:txBody>
                    <a:bodyPr/>
                    <a:lstStyle/>
                    <a:p>
                      <a:pPr algn="ctr" fontAlgn="b"/>
                      <a:r>
                        <a:rPr lang="en-US" sz="1100" b="1" u="none" strike="noStrike" dirty="0">
                          <a:effectLst/>
                          <a:latin typeface="Gill Sans MT" panose="020B0502020104020203" pitchFamily="34" charset="0"/>
                        </a:rPr>
                        <a:t>10-19</a:t>
                      </a:r>
                      <a:endParaRPr lang="en-US" sz="1100" b="1" i="0" u="none" strike="noStrike" dirty="0">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solidFill>
                      <a:schemeClr val="bg1">
                        <a:lumMod val="65000"/>
                      </a:schemeClr>
                    </a:solidFill>
                  </a:tcPr>
                </a:tc>
                <a:tc>
                  <a:txBody>
                    <a:bodyPr/>
                    <a:lstStyle/>
                    <a:p>
                      <a:pPr algn="ctr" fontAlgn="b"/>
                      <a:r>
                        <a:rPr lang="en-US" sz="1100" b="1" u="none" strike="noStrike" dirty="0">
                          <a:effectLst/>
                          <a:latin typeface="Gill Sans MT" panose="020B0502020104020203" pitchFamily="34" charset="0"/>
                        </a:rPr>
                        <a:t>20+</a:t>
                      </a:r>
                      <a:endParaRPr lang="en-US" sz="1100" b="1" i="0" u="none" strike="noStrike" dirty="0">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solidFill>
                      <a:schemeClr val="bg1">
                        <a:lumMod val="65000"/>
                      </a:schemeClr>
                    </a:solidFill>
                  </a:tcPr>
                </a:tc>
                <a:tc>
                  <a:txBody>
                    <a:bodyPr/>
                    <a:lstStyle/>
                    <a:p>
                      <a:pPr algn="r" fontAlgn="b"/>
                      <a:r>
                        <a:rPr lang="en-US" sz="1100" b="1" u="none" strike="noStrike" dirty="0">
                          <a:effectLst/>
                          <a:latin typeface="Gill Sans MT" panose="020B0502020104020203" pitchFamily="34" charset="0"/>
                        </a:rPr>
                        <a:t>Total</a:t>
                      </a:r>
                      <a:endParaRPr lang="en-US" sz="1100" b="1" i="0" u="none" strike="noStrike" dirty="0">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solidFill>
                      <a:schemeClr val="bg1">
                        <a:lumMod val="65000"/>
                      </a:schemeClr>
                    </a:solidFill>
                  </a:tcPr>
                </a:tc>
                <a:extLst>
                  <a:ext uri="{0D108BD9-81ED-4DB2-BD59-A6C34878D82A}">
                    <a16:rowId xmlns:a16="http://schemas.microsoft.com/office/drawing/2014/main" xmlns="" val="1629290288"/>
                  </a:ext>
                </a:extLst>
              </a:tr>
              <a:tr h="190500">
                <a:tc>
                  <a:txBody>
                    <a:bodyPr/>
                    <a:lstStyle/>
                    <a:p>
                      <a:pPr algn="l" fontAlgn="b"/>
                      <a:r>
                        <a:rPr lang="en-US" sz="1100" b="0" i="0" u="none" strike="noStrike">
                          <a:solidFill>
                            <a:srgbClr val="000000"/>
                          </a:solidFill>
                          <a:effectLst/>
                          <a:latin typeface="Gill Sans MT" panose="020B0502020104020203" pitchFamily="34" charset="0"/>
                        </a:rPr>
                        <a:t>Roof</a:t>
                      </a:r>
                    </a:p>
                  </a:txBody>
                  <a:tcPr marL="0" marR="0" marT="0" marB="0" anchor="b">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4</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3</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2</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Gill Sans MT" panose="020B0502020104020203" pitchFamily="34" charset="0"/>
                        </a:rPr>
                        <a:t>9</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2</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3</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4</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r" fontAlgn="b"/>
                      <a:r>
                        <a:rPr lang="en-US" sz="1100" b="0" i="0" u="none" strike="noStrike" dirty="0">
                          <a:solidFill>
                            <a:srgbClr val="000000"/>
                          </a:solidFill>
                          <a:effectLst/>
                          <a:latin typeface="Gill Sans MT" panose="020B0502020104020203" pitchFamily="34" charset="0"/>
                        </a:rPr>
                        <a:t>28</a:t>
                      </a:r>
                    </a:p>
                  </a:txBody>
                  <a:tcPr marL="0" marR="0" marT="0" marB="0" anchor="b">
                    <a:lnL w="6350" cap="flat" cmpd="sng" algn="ctr">
                      <a:solidFill>
                        <a:schemeClr val="bg1">
                          <a:lumMod val="65000"/>
                        </a:schemeClr>
                      </a:solidFill>
                      <a:prstDash val="solid"/>
                      <a:round/>
                      <a:headEnd type="none" w="med" len="med"/>
                      <a:tailEnd type="none" w="med" len="med"/>
                    </a:lnL>
                  </a:tcPr>
                </a:tc>
                <a:extLst>
                  <a:ext uri="{0D108BD9-81ED-4DB2-BD59-A6C34878D82A}">
                    <a16:rowId xmlns:a16="http://schemas.microsoft.com/office/drawing/2014/main" xmlns="" val="314141886"/>
                  </a:ext>
                </a:extLst>
              </a:tr>
              <a:tr h="190500">
                <a:tc>
                  <a:txBody>
                    <a:bodyPr/>
                    <a:lstStyle/>
                    <a:p>
                      <a:pPr algn="l" fontAlgn="b"/>
                      <a:r>
                        <a:rPr lang="en-US" sz="1100" b="0" i="0" u="none" strike="noStrike">
                          <a:solidFill>
                            <a:srgbClr val="000000"/>
                          </a:solidFill>
                          <a:effectLst/>
                          <a:latin typeface="Gill Sans MT" panose="020B0502020104020203" pitchFamily="34" charset="0"/>
                        </a:rPr>
                        <a:t>Ladder</a:t>
                      </a:r>
                    </a:p>
                  </a:txBody>
                  <a:tcPr marL="0" marR="0" marT="0" marB="0" anchor="b">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7</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4</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3</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2</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r" fontAlgn="b"/>
                      <a:r>
                        <a:rPr lang="en-US" sz="1100" b="0" i="0" u="none" strike="noStrike" dirty="0">
                          <a:solidFill>
                            <a:srgbClr val="000000"/>
                          </a:solidFill>
                          <a:effectLst/>
                          <a:latin typeface="Gill Sans MT" panose="020B0502020104020203" pitchFamily="34" charset="0"/>
                        </a:rPr>
                        <a:t>21</a:t>
                      </a:r>
                    </a:p>
                  </a:txBody>
                  <a:tcPr marL="0" marR="0" marT="0" marB="0" anchor="b">
                    <a:lnL w="6350" cap="flat" cmpd="sng" algn="ctr">
                      <a:solidFill>
                        <a:schemeClr val="bg1">
                          <a:lumMod val="65000"/>
                        </a:schemeClr>
                      </a:solidFill>
                      <a:prstDash val="solid"/>
                      <a:round/>
                      <a:headEnd type="none" w="med" len="med"/>
                      <a:tailEnd type="none" w="med" len="med"/>
                    </a:lnL>
                  </a:tcPr>
                </a:tc>
                <a:extLst>
                  <a:ext uri="{0D108BD9-81ED-4DB2-BD59-A6C34878D82A}">
                    <a16:rowId xmlns:a16="http://schemas.microsoft.com/office/drawing/2014/main" xmlns="" val="1940407047"/>
                  </a:ext>
                </a:extLst>
              </a:tr>
              <a:tr h="190500">
                <a:tc>
                  <a:txBody>
                    <a:bodyPr/>
                    <a:lstStyle/>
                    <a:p>
                      <a:pPr algn="l" fontAlgn="b"/>
                      <a:r>
                        <a:rPr lang="en-US" sz="1100" b="0" i="0" u="none" strike="noStrike" dirty="0">
                          <a:solidFill>
                            <a:srgbClr val="000000"/>
                          </a:solidFill>
                          <a:effectLst/>
                          <a:latin typeface="Gill Sans MT" panose="020B0502020104020203" pitchFamily="34" charset="0"/>
                        </a:rPr>
                        <a:t>Scaffold</a:t>
                      </a:r>
                    </a:p>
                  </a:txBody>
                  <a:tcPr marL="0" marR="0" marT="0" marB="0" anchor="b">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3</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2</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r" fontAlgn="b"/>
                      <a:r>
                        <a:rPr lang="en-US" sz="1100" b="0" i="0" u="none" strike="noStrike" dirty="0">
                          <a:solidFill>
                            <a:srgbClr val="000000"/>
                          </a:solidFill>
                          <a:effectLst/>
                          <a:latin typeface="Gill Sans MT" panose="020B0502020104020203" pitchFamily="34" charset="0"/>
                        </a:rPr>
                        <a:t>8</a:t>
                      </a:r>
                    </a:p>
                  </a:txBody>
                  <a:tcPr marL="0" marR="0" marT="0" marB="0" anchor="b">
                    <a:lnL w="6350" cap="flat" cmpd="sng" algn="ctr">
                      <a:solidFill>
                        <a:schemeClr val="bg1">
                          <a:lumMod val="65000"/>
                        </a:schemeClr>
                      </a:solidFill>
                      <a:prstDash val="solid"/>
                      <a:round/>
                      <a:headEnd type="none" w="med" len="med"/>
                      <a:tailEnd type="none" w="med" len="med"/>
                    </a:lnL>
                  </a:tcPr>
                </a:tc>
                <a:extLst>
                  <a:ext uri="{0D108BD9-81ED-4DB2-BD59-A6C34878D82A}">
                    <a16:rowId xmlns:a16="http://schemas.microsoft.com/office/drawing/2014/main" xmlns="" val="783308706"/>
                  </a:ext>
                </a:extLst>
              </a:tr>
              <a:tr h="190500">
                <a:tc>
                  <a:txBody>
                    <a:bodyPr/>
                    <a:lstStyle/>
                    <a:p>
                      <a:pPr algn="l" fontAlgn="b"/>
                      <a:r>
                        <a:rPr lang="en-US" sz="1100" b="0" i="0" u="none" strike="noStrike" dirty="0">
                          <a:solidFill>
                            <a:srgbClr val="000000"/>
                          </a:solidFill>
                          <a:effectLst/>
                          <a:latin typeface="Gill Sans MT" panose="020B0502020104020203" pitchFamily="34" charset="0"/>
                        </a:rPr>
                        <a:t>Suspended Platform</a:t>
                      </a:r>
                    </a:p>
                  </a:txBody>
                  <a:tcPr marL="0" marR="0" marT="0" marB="0" anchor="b">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6</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r" fontAlgn="b"/>
                      <a:r>
                        <a:rPr lang="en-US" sz="1100" b="0" i="0" u="none" strike="noStrike" dirty="0">
                          <a:solidFill>
                            <a:srgbClr val="000000"/>
                          </a:solidFill>
                          <a:effectLst/>
                          <a:latin typeface="Gill Sans MT" panose="020B0502020104020203" pitchFamily="34" charset="0"/>
                        </a:rPr>
                        <a:t>7</a:t>
                      </a:r>
                    </a:p>
                  </a:txBody>
                  <a:tcPr marL="0" marR="0" marT="0" marB="0" anchor="b">
                    <a:lnL w="6350" cap="flat" cmpd="sng" algn="ctr">
                      <a:solidFill>
                        <a:schemeClr val="bg1">
                          <a:lumMod val="65000"/>
                        </a:schemeClr>
                      </a:solidFill>
                      <a:prstDash val="solid"/>
                      <a:round/>
                      <a:headEnd type="none" w="med" len="med"/>
                      <a:tailEnd type="none" w="med" len="med"/>
                    </a:lnL>
                  </a:tcPr>
                </a:tc>
                <a:extLst>
                  <a:ext uri="{0D108BD9-81ED-4DB2-BD59-A6C34878D82A}">
                    <a16:rowId xmlns:a16="http://schemas.microsoft.com/office/drawing/2014/main" xmlns="" val="1538351950"/>
                  </a:ext>
                </a:extLst>
              </a:tr>
              <a:tr h="190500">
                <a:tc>
                  <a:txBody>
                    <a:bodyPr/>
                    <a:lstStyle/>
                    <a:p>
                      <a:pPr algn="l" fontAlgn="b"/>
                      <a:r>
                        <a:rPr lang="en-US" sz="1100" b="0" i="0" u="none" strike="noStrike">
                          <a:solidFill>
                            <a:srgbClr val="000000"/>
                          </a:solidFill>
                          <a:effectLst/>
                          <a:latin typeface="Gill Sans MT" panose="020B0502020104020203" pitchFamily="34" charset="0"/>
                        </a:rPr>
                        <a:t>Floor</a:t>
                      </a:r>
                    </a:p>
                  </a:txBody>
                  <a:tcPr marL="0" marR="0" marT="0" marB="0" anchor="b">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4</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r" fontAlgn="b"/>
                      <a:r>
                        <a:rPr lang="en-US" sz="1100" b="0" i="0" u="none" strike="noStrike" dirty="0">
                          <a:solidFill>
                            <a:srgbClr val="000000"/>
                          </a:solidFill>
                          <a:effectLst/>
                          <a:latin typeface="Gill Sans MT" panose="020B0502020104020203" pitchFamily="34" charset="0"/>
                        </a:rPr>
                        <a:t>6</a:t>
                      </a:r>
                    </a:p>
                  </a:txBody>
                  <a:tcPr marL="0" marR="0" marT="0" marB="0" anchor="b">
                    <a:lnL w="6350" cap="flat" cmpd="sng" algn="ctr">
                      <a:solidFill>
                        <a:schemeClr val="bg1">
                          <a:lumMod val="65000"/>
                        </a:schemeClr>
                      </a:solidFill>
                      <a:prstDash val="solid"/>
                      <a:round/>
                      <a:headEnd type="none" w="med" len="med"/>
                      <a:tailEnd type="none" w="med" len="med"/>
                    </a:lnL>
                  </a:tcPr>
                </a:tc>
                <a:extLst>
                  <a:ext uri="{0D108BD9-81ED-4DB2-BD59-A6C34878D82A}">
                    <a16:rowId xmlns:a16="http://schemas.microsoft.com/office/drawing/2014/main" xmlns="" val="3543597937"/>
                  </a:ext>
                </a:extLst>
              </a:tr>
              <a:tr h="190500">
                <a:tc>
                  <a:txBody>
                    <a:bodyPr/>
                    <a:lstStyle/>
                    <a:p>
                      <a:pPr algn="l" fontAlgn="b"/>
                      <a:r>
                        <a:rPr lang="en-US" sz="1100" b="0" i="0" u="none" strike="noStrike">
                          <a:solidFill>
                            <a:srgbClr val="000000"/>
                          </a:solidFill>
                          <a:effectLst/>
                          <a:latin typeface="Gill Sans MT" panose="020B0502020104020203" pitchFamily="34" charset="0"/>
                        </a:rPr>
                        <a:t>Moving Equipment</a:t>
                      </a:r>
                    </a:p>
                  </a:txBody>
                  <a:tcPr marL="0" marR="0" marT="0" marB="0" anchor="b">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2</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r" fontAlgn="b"/>
                      <a:r>
                        <a:rPr lang="en-US" sz="1100" b="0" i="0" u="none" strike="noStrike" dirty="0">
                          <a:solidFill>
                            <a:srgbClr val="000000"/>
                          </a:solidFill>
                          <a:effectLst/>
                          <a:latin typeface="Gill Sans MT" panose="020B0502020104020203" pitchFamily="34" charset="0"/>
                        </a:rPr>
                        <a:t>5</a:t>
                      </a:r>
                    </a:p>
                  </a:txBody>
                  <a:tcPr marL="0" marR="0" marT="0" marB="0" anchor="b">
                    <a:lnL w="6350" cap="flat" cmpd="sng" algn="ctr">
                      <a:solidFill>
                        <a:schemeClr val="bg1">
                          <a:lumMod val="65000"/>
                        </a:schemeClr>
                      </a:solidFill>
                      <a:prstDash val="solid"/>
                      <a:round/>
                      <a:headEnd type="none" w="med" len="med"/>
                      <a:tailEnd type="none" w="med" len="med"/>
                    </a:lnL>
                  </a:tcPr>
                </a:tc>
                <a:extLst>
                  <a:ext uri="{0D108BD9-81ED-4DB2-BD59-A6C34878D82A}">
                    <a16:rowId xmlns:a16="http://schemas.microsoft.com/office/drawing/2014/main" xmlns="" val="298129135"/>
                  </a:ext>
                </a:extLst>
              </a:tr>
              <a:tr h="190500">
                <a:tc>
                  <a:txBody>
                    <a:bodyPr/>
                    <a:lstStyle/>
                    <a:p>
                      <a:pPr algn="l" fontAlgn="b"/>
                      <a:r>
                        <a:rPr lang="en-US" sz="1100" b="0" i="0" u="none" strike="noStrike">
                          <a:solidFill>
                            <a:srgbClr val="000000"/>
                          </a:solidFill>
                          <a:effectLst/>
                          <a:latin typeface="Gill Sans MT" panose="020B0502020104020203" pitchFamily="34" charset="0"/>
                        </a:rPr>
                        <a:t>Other</a:t>
                      </a:r>
                    </a:p>
                  </a:txBody>
                  <a:tcPr marL="0" marR="0" marT="0" marB="0" anchor="b">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r" fontAlgn="b"/>
                      <a:r>
                        <a:rPr lang="en-US" sz="1100" b="0" i="0" u="none" strike="noStrike" dirty="0">
                          <a:solidFill>
                            <a:srgbClr val="000000"/>
                          </a:solidFill>
                          <a:effectLst/>
                          <a:latin typeface="Gill Sans MT" panose="020B0502020104020203" pitchFamily="34" charset="0"/>
                        </a:rPr>
                        <a:t>4</a:t>
                      </a:r>
                    </a:p>
                  </a:txBody>
                  <a:tcPr marL="0" marR="0" marT="0" marB="0" anchor="b">
                    <a:lnL w="6350" cap="flat" cmpd="sng" algn="ctr">
                      <a:solidFill>
                        <a:schemeClr val="bg1">
                          <a:lumMod val="65000"/>
                        </a:schemeClr>
                      </a:solidFill>
                      <a:prstDash val="solid"/>
                      <a:round/>
                      <a:headEnd type="none" w="med" len="med"/>
                      <a:tailEnd type="none" w="med" len="med"/>
                    </a:lnL>
                  </a:tcPr>
                </a:tc>
                <a:extLst>
                  <a:ext uri="{0D108BD9-81ED-4DB2-BD59-A6C34878D82A}">
                    <a16:rowId xmlns:a16="http://schemas.microsoft.com/office/drawing/2014/main" xmlns="" val="1317624984"/>
                  </a:ext>
                </a:extLst>
              </a:tr>
              <a:tr h="190500">
                <a:tc>
                  <a:txBody>
                    <a:bodyPr/>
                    <a:lstStyle/>
                    <a:p>
                      <a:pPr algn="l" fontAlgn="b"/>
                      <a:r>
                        <a:rPr lang="en-US" sz="1100" b="0" i="0" u="none" strike="noStrike">
                          <a:solidFill>
                            <a:srgbClr val="000000"/>
                          </a:solidFill>
                          <a:effectLst/>
                          <a:latin typeface="Gill Sans MT" panose="020B0502020104020203" pitchFamily="34" charset="0"/>
                        </a:rPr>
                        <a:t>Tree</a:t>
                      </a:r>
                    </a:p>
                  </a:txBody>
                  <a:tcPr marL="0" marR="0" marT="0" marB="0" anchor="b">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r" fontAlgn="b"/>
                      <a:r>
                        <a:rPr lang="en-US" sz="1100" b="0" i="0" u="none" strike="noStrike" dirty="0">
                          <a:solidFill>
                            <a:srgbClr val="000000"/>
                          </a:solidFill>
                          <a:effectLst/>
                          <a:latin typeface="Gill Sans MT" panose="020B0502020104020203" pitchFamily="34" charset="0"/>
                        </a:rPr>
                        <a:t>3</a:t>
                      </a:r>
                    </a:p>
                  </a:txBody>
                  <a:tcPr marL="0" marR="0" marT="0" marB="0" anchor="b">
                    <a:lnL w="6350" cap="flat" cmpd="sng" algn="ctr">
                      <a:solidFill>
                        <a:schemeClr val="bg1">
                          <a:lumMod val="65000"/>
                        </a:schemeClr>
                      </a:solidFill>
                      <a:prstDash val="solid"/>
                      <a:round/>
                      <a:headEnd type="none" w="med" len="med"/>
                      <a:tailEnd type="none" w="med" len="med"/>
                    </a:lnL>
                  </a:tcPr>
                </a:tc>
                <a:extLst>
                  <a:ext uri="{0D108BD9-81ED-4DB2-BD59-A6C34878D82A}">
                    <a16:rowId xmlns:a16="http://schemas.microsoft.com/office/drawing/2014/main" xmlns="" val="634368504"/>
                  </a:ext>
                </a:extLst>
              </a:tr>
              <a:tr h="190500">
                <a:tc>
                  <a:txBody>
                    <a:bodyPr/>
                    <a:lstStyle/>
                    <a:p>
                      <a:pPr algn="l" fontAlgn="b"/>
                      <a:r>
                        <a:rPr lang="en-US" sz="1100" b="0" i="0" u="none" strike="noStrike">
                          <a:solidFill>
                            <a:srgbClr val="000000"/>
                          </a:solidFill>
                          <a:effectLst/>
                          <a:latin typeface="Gill Sans MT" panose="020B0502020104020203" pitchFamily="34" charset="0"/>
                        </a:rPr>
                        <a:t>Road/Ramp/Dock</a:t>
                      </a:r>
                    </a:p>
                  </a:txBody>
                  <a:tcPr marL="0" marR="0" marT="0" marB="0" anchor="b">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r" fontAlgn="b"/>
                      <a:r>
                        <a:rPr lang="en-US" sz="1100" b="0" i="0" u="none" strike="noStrike" dirty="0">
                          <a:solidFill>
                            <a:srgbClr val="000000"/>
                          </a:solidFill>
                          <a:effectLst/>
                          <a:latin typeface="Gill Sans MT" panose="020B0502020104020203" pitchFamily="34" charset="0"/>
                        </a:rPr>
                        <a:t>3</a:t>
                      </a:r>
                    </a:p>
                  </a:txBody>
                  <a:tcPr marL="0" marR="0" marT="0" marB="0" anchor="b">
                    <a:lnL w="6350" cap="flat" cmpd="sng" algn="ctr">
                      <a:solidFill>
                        <a:schemeClr val="bg1">
                          <a:lumMod val="65000"/>
                        </a:schemeClr>
                      </a:solidFill>
                      <a:prstDash val="solid"/>
                      <a:round/>
                      <a:headEnd type="none" w="med" len="med"/>
                      <a:tailEnd type="none" w="med" len="med"/>
                    </a:lnL>
                  </a:tcPr>
                </a:tc>
                <a:extLst>
                  <a:ext uri="{0D108BD9-81ED-4DB2-BD59-A6C34878D82A}">
                    <a16:rowId xmlns:a16="http://schemas.microsoft.com/office/drawing/2014/main" xmlns="" val="2927818487"/>
                  </a:ext>
                </a:extLst>
              </a:tr>
              <a:tr h="190500">
                <a:tc>
                  <a:txBody>
                    <a:bodyPr/>
                    <a:lstStyle/>
                    <a:p>
                      <a:pPr algn="l" fontAlgn="b"/>
                      <a:r>
                        <a:rPr lang="en-US" sz="1100" b="0" i="0" u="none" strike="noStrike">
                          <a:solidFill>
                            <a:srgbClr val="000000"/>
                          </a:solidFill>
                          <a:effectLst/>
                          <a:latin typeface="Gill Sans MT" panose="020B0502020104020203" pitchFamily="34" charset="0"/>
                        </a:rPr>
                        <a:t>Balcony </a:t>
                      </a:r>
                    </a:p>
                  </a:txBody>
                  <a:tcPr marL="0" marR="0" marT="0" marB="0" anchor="b">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r" fontAlgn="b"/>
                      <a:r>
                        <a:rPr lang="en-US" sz="1100" b="0" i="0" u="none" strike="noStrike" dirty="0">
                          <a:solidFill>
                            <a:srgbClr val="000000"/>
                          </a:solidFill>
                          <a:effectLst/>
                          <a:latin typeface="Gill Sans MT" panose="020B0502020104020203" pitchFamily="34" charset="0"/>
                        </a:rPr>
                        <a:t>2</a:t>
                      </a:r>
                    </a:p>
                  </a:txBody>
                  <a:tcPr marL="0" marR="0" marT="0" marB="0" anchor="b">
                    <a:lnL w="6350" cap="flat" cmpd="sng" algn="ctr">
                      <a:solidFill>
                        <a:schemeClr val="bg1">
                          <a:lumMod val="65000"/>
                        </a:schemeClr>
                      </a:solidFill>
                      <a:prstDash val="solid"/>
                      <a:round/>
                      <a:headEnd type="none" w="med" len="med"/>
                      <a:tailEnd type="none" w="med" len="med"/>
                    </a:lnL>
                  </a:tcPr>
                </a:tc>
                <a:extLst>
                  <a:ext uri="{0D108BD9-81ED-4DB2-BD59-A6C34878D82A}">
                    <a16:rowId xmlns:a16="http://schemas.microsoft.com/office/drawing/2014/main" xmlns="" val="2554444974"/>
                  </a:ext>
                </a:extLst>
              </a:tr>
              <a:tr h="190500">
                <a:tc>
                  <a:txBody>
                    <a:bodyPr/>
                    <a:lstStyle/>
                    <a:p>
                      <a:pPr algn="l" fontAlgn="b"/>
                      <a:r>
                        <a:rPr lang="en-US" sz="1100" b="0" i="0" u="none" strike="noStrike">
                          <a:solidFill>
                            <a:srgbClr val="000000"/>
                          </a:solidFill>
                          <a:effectLst/>
                          <a:latin typeface="Gill Sans MT" panose="020B0502020104020203" pitchFamily="34" charset="0"/>
                        </a:rPr>
                        <a:t>Platform</a:t>
                      </a:r>
                    </a:p>
                  </a:txBody>
                  <a:tcPr marL="0" marR="0" marT="0" marB="0" anchor="b">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a:solidFill>
                            <a:srgbClr val="000000"/>
                          </a:solidFill>
                          <a:effectLst/>
                          <a:latin typeface="Gill Sans MT" panose="020B0502020104020203" pitchFamily="34" charset="0"/>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r" fontAlgn="b"/>
                      <a:r>
                        <a:rPr lang="en-US" sz="1100" b="0" i="0" u="none" strike="noStrike" dirty="0">
                          <a:solidFill>
                            <a:srgbClr val="000000"/>
                          </a:solidFill>
                          <a:effectLst/>
                          <a:latin typeface="Gill Sans MT" panose="020B0502020104020203" pitchFamily="34" charset="0"/>
                        </a:rPr>
                        <a:t>2</a:t>
                      </a:r>
                    </a:p>
                  </a:txBody>
                  <a:tcPr marL="0" marR="0" marT="0" marB="0" anchor="b">
                    <a:lnL w="6350" cap="flat" cmpd="sng" algn="ctr">
                      <a:solidFill>
                        <a:schemeClr val="bg1">
                          <a:lumMod val="65000"/>
                        </a:schemeClr>
                      </a:solidFill>
                      <a:prstDash val="solid"/>
                      <a:round/>
                      <a:headEnd type="none" w="med" len="med"/>
                      <a:tailEnd type="none" w="med" len="med"/>
                    </a:lnL>
                  </a:tcPr>
                </a:tc>
                <a:extLst>
                  <a:ext uri="{0D108BD9-81ED-4DB2-BD59-A6C34878D82A}">
                    <a16:rowId xmlns:a16="http://schemas.microsoft.com/office/drawing/2014/main" xmlns="" val="4017955016"/>
                  </a:ext>
                </a:extLst>
              </a:tr>
              <a:tr h="190500">
                <a:tc>
                  <a:txBody>
                    <a:bodyPr/>
                    <a:lstStyle/>
                    <a:p>
                      <a:pPr algn="l" fontAlgn="b"/>
                      <a:r>
                        <a:rPr lang="en-US" sz="1100" b="0" u="none" strike="noStrike" dirty="0">
                          <a:effectLst/>
                          <a:latin typeface="Gill Sans MT" panose="020B0502020104020203" pitchFamily="34" charset="0"/>
                        </a:rPr>
                        <a:t>Total</a:t>
                      </a:r>
                      <a:endParaRPr lang="en-US" sz="1100" b="0" i="0" u="none" strike="noStrike" dirty="0">
                        <a:solidFill>
                          <a:srgbClr val="000000"/>
                        </a:solidFill>
                        <a:effectLst/>
                        <a:latin typeface="Gill Sans MT" panose="020B0502020104020203" pitchFamily="34" charset="0"/>
                      </a:endParaRPr>
                    </a:p>
                  </a:txBody>
                  <a:tcPr marL="0" marR="0" marT="0" marB="0" anchor="b">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chemeClr val="bg1">
                        <a:lumMod val="65000"/>
                      </a:schemeClr>
                    </a:solidFill>
                  </a:tcPr>
                </a:tc>
                <a:tc>
                  <a:txBody>
                    <a:bodyPr/>
                    <a:lstStyle/>
                    <a:p>
                      <a:pPr algn="ctr" fontAlgn="b"/>
                      <a:r>
                        <a:rPr lang="en-US" sz="1100" b="0" u="none" strike="noStrike" dirty="0">
                          <a:effectLst/>
                          <a:latin typeface="Gill Sans MT" panose="020B0502020104020203" pitchFamily="34" charset="0"/>
                        </a:rPr>
                        <a:t>3</a:t>
                      </a:r>
                      <a:endParaRPr lang="en-US" sz="1100" b="0" i="0" u="none" strike="noStrike" dirty="0">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chemeClr val="bg1">
                        <a:lumMod val="65000"/>
                      </a:schemeClr>
                    </a:solidFill>
                  </a:tcPr>
                </a:tc>
                <a:tc>
                  <a:txBody>
                    <a:bodyPr/>
                    <a:lstStyle/>
                    <a:p>
                      <a:pPr algn="ctr" fontAlgn="b"/>
                      <a:r>
                        <a:rPr lang="en-US" sz="1100" b="0" u="none" strike="noStrike" dirty="0">
                          <a:effectLst/>
                          <a:latin typeface="Gill Sans MT" panose="020B0502020104020203" pitchFamily="34" charset="0"/>
                        </a:rPr>
                        <a:t>9</a:t>
                      </a:r>
                      <a:endParaRPr lang="en-US" sz="1100" b="0" i="0" u="none" strike="noStrike" dirty="0">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chemeClr val="bg1">
                        <a:lumMod val="65000"/>
                      </a:schemeClr>
                    </a:solidFill>
                  </a:tcPr>
                </a:tc>
                <a:tc>
                  <a:txBody>
                    <a:bodyPr/>
                    <a:lstStyle/>
                    <a:p>
                      <a:pPr algn="ctr" fontAlgn="b"/>
                      <a:r>
                        <a:rPr lang="en-US" sz="1100" b="0" u="none" strike="noStrike" dirty="0">
                          <a:effectLst/>
                          <a:latin typeface="Gill Sans MT" panose="020B0502020104020203" pitchFamily="34" charset="0"/>
                        </a:rPr>
                        <a:t>14</a:t>
                      </a:r>
                      <a:endParaRPr lang="en-US" sz="1100" b="0" i="0" u="none" strike="noStrike" dirty="0">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chemeClr val="bg1">
                        <a:lumMod val="65000"/>
                      </a:schemeClr>
                    </a:solidFill>
                  </a:tcPr>
                </a:tc>
                <a:tc>
                  <a:txBody>
                    <a:bodyPr/>
                    <a:lstStyle/>
                    <a:p>
                      <a:pPr algn="ctr" fontAlgn="b"/>
                      <a:r>
                        <a:rPr lang="en-US" sz="1100" b="0" u="none" strike="noStrike" dirty="0">
                          <a:effectLst/>
                          <a:latin typeface="Gill Sans MT" panose="020B0502020104020203" pitchFamily="34" charset="0"/>
                        </a:rPr>
                        <a:t>8</a:t>
                      </a:r>
                      <a:endParaRPr lang="en-US" sz="1100" b="0" i="0" u="none" strike="noStrike" dirty="0">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chemeClr val="bg1">
                        <a:lumMod val="65000"/>
                      </a:schemeClr>
                    </a:solidFill>
                  </a:tcPr>
                </a:tc>
                <a:tc>
                  <a:txBody>
                    <a:bodyPr/>
                    <a:lstStyle/>
                    <a:p>
                      <a:pPr algn="ctr" fontAlgn="b"/>
                      <a:r>
                        <a:rPr lang="en-US" sz="1100" b="0" u="none" strike="noStrike" dirty="0">
                          <a:effectLst/>
                          <a:latin typeface="Gill Sans MT" panose="020B0502020104020203" pitchFamily="34" charset="0"/>
                        </a:rPr>
                        <a:t>7</a:t>
                      </a:r>
                      <a:endParaRPr lang="en-US" sz="1100" b="0" i="0" u="none" strike="noStrike" dirty="0">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chemeClr val="bg1">
                        <a:lumMod val="65000"/>
                      </a:schemeClr>
                    </a:solidFill>
                  </a:tcPr>
                </a:tc>
                <a:tc>
                  <a:txBody>
                    <a:bodyPr/>
                    <a:lstStyle/>
                    <a:p>
                      <a:pPr algn="ctr" fontAlgn="b"/>
                      <a:r>
                        <a:rPr lang="en-US" sz="1100" b="0" u="none" strike="noStrike" dirty="0">
                          <a:effectLst/>
                          <a:latin typeface="Gill Sans MT" panose="020B0502020104020203" pitchFamily="34" charset="0"/>
                        </a:rPr>
                        <a:t>16</a:t>
                      </a:r>
                      <a:endParaRPr lang="en-US" sz="1100" b="0" i="0" u="none" strike="noStrike" dirty="0">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chemeClr val="bg1">
                        <a:lumMod val="65000"/>
                      </a:schemeClr>
                    </a:solidFill>
                  </a:tcPr>
                </a:tc>
                <a:tc>
                  <a:txBody>
                    <a:bodyPr/>
                    <a:lstStyle/>
                    <a:p>
                      <a:pPr algn="ctr" fontAlgn="b"/>
                      <a:r>
                        <a:rPr lang="en-US" sz="1100" b="0" u="none" strike="noStrike" dirty="0">
                          <a:effectLst/>
                          <a:latin typeface="Gill Sans MT" panose="020B0502020104020203" pitchFamily="34" charset="0"/>
                        </a:rPr>
                        <a:t>3</a:t>
                      </a:r>
                      <a:endParaRPr lang="en-US" sz="1100" b="0" i="0" u="none" strike="noStrike" dirty="0">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chemeClr val="bg1">
                        <a:lumMod val="65000"/>
                      </a:schemeClr>
                    </a:solidFill>
                  </a:tcPr>
                </a:tc>
                <a:tc>
                  <a:txBody>
                    <a:bodyPr/>
                    <a:lstStyle/>
                    <a:p>
                      <a:pPr algn="ctr" fontAlgn="b"/>
                      <a:r>
                        <a:rPr lang="en-US" sz="1100" b="0" u="none" strike="noStrike" dirty="0">
                          <a:effectLst/>
                          <a:latin typeface="Gill Sans MT" panose="020B0502020104020203" pitchFamily="34" charset="0"/>
                        </a:rPr>
                        <a:t>5</a:t>
                      </a:r>
                      <a:endParaRPr lang="en-US" sz="1100" b="0" i="0" u="none" strike="noStrike" dirty="0">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chemeClr val="bg1">
                        <a:lumMod val="65000"/>
                      </a:schemeClr>
                    </a:solidFill>
                  </a:tcPr>
                </a:tc>
                <a:tc>
                  <a:txBody>
                    <a:bodyPr/>
                    <a:lstStyle/>
                    <a:p>
                      <a:pPr algn="ctr" fontAlgn="b"/>
                      <a:r>
                        <a:rPr lang="en-US" sz="1100" b="0" u="none" strike="noStrike" dirty="0">
                          <a:effectLst/>
                          <a:latin typeface="Gill Sans MT" panose="020B0502020104020203" pitchFamily="34" charset="0"/>
                        </a:rPr>
                        <a:t>4</a:t>
                      </a:r>
                      <a:endParaRPr lang="en-US" sz="1100" b="0" i="0" u="none" strike="noStrike" dirty="0">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chemeClr val="bg1">
                        <a:lumMod val="65000"/>
                      </a:schemeClr>
                    </a:solidFill>
                  </a:tcPr>
                </a:tc>
                <a:tc>
                  <a:txBody>
                    <a:bodyPr/>
                    <a:lstStyle/>
                    <a:p>
                      <a:pPr algn="ctr" fontAlgn="b"/>
                      <a:r>
                        <a:rPr lang="en-US" sz="1100" b="0" u="none" strike="noStrike" dirty="0">
                          <a:effectLst/>
                          <a:latin typeface="Gill Sans MT" panose="020B0502020104020203" pitchFamily="34" charset="0"/>
                        </a:rPr>
                        <a:t>9</a:t>
                      </a:r>
                      <a:endParaRPr lang="en-US" sz="1100" b="0" i="0" u="none" strike="noStrike" dirty="0">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chemeClr val="bg1">
                        <a:lumMod val="65000"/>
                      </a:schemeClr>
                    </a:solidFill>
                  </a:tcPr>
                </a:tc>
                <a:tc>
                  <a:txBody>
                    <a:bodyPr/>
                    <a:lstStyle/>
                    <a:p>
                      <a:pPr algn="ctr" fontAlgn="b"/>
                      <a:r>
                        <a:rPr lang="en-US" sz="1100" b="0" u="none" strike="noStrike" dirty="0">
                          <a:effectLst/>
                          <a:latin typeface="Gill Sans MT" panose="020B0502020104020203" pitchFamily="34" charset="0"/>
                        </a:rPr>
                        <a:t>11</a:t>
                      </a:r>
                      <a:endParaRPr lang="en-US" sz="1100" b="0" i="0" u="none" strike="noStrike" dirty="0">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chemeClr val="bg1">
                        <a:lumMod val="65000"/>
                      </a:schemeClr>
                    </a:solidFill>
                  </a:tcPr>
                </a:tc>
                <a:tc>
                  <a:txBody>
                    <a:bodyPr/>
                    <a:lstStyle/>
                    <a:p>
                      <a:pPr algn="r" fontAlgn="b"/>
                      <a:r>
                        <a:rPr lang="en-US" sz="1100" b="0" u="none" strike="noStrike" dirty="0">
                          <a:effectLst/>
                          <a:latin typeface="Gill Sans MT" panose="020B0502020104020203" pitchFamily="34" charset="0"/>
                        </a:rPr>
                        <a:t>89</a:t>
                      </a:r>
                      <a:endParaRPr lang="en-US" sz="1100" b="0" i="0" u="none" strike="noStrike" dirty="0">
                        <a:solidFill>
                          <a:srgbClr val="000000"/>
                        </a:solidFill>
                        <a:effectLst/>
                        <a:latin typeface="Gill Sans MT" panose="020B0502020104020203" pitchFamily="34" charset="0"/>
                      </a:endParaRPr>
                    </a:p>
                  </a:txBody>
                  <a:tcPr marL="0" marR="0" marT="0" marB="0" anchor="b">
                    <a:lnL w="6350" cap="flat" cmpd="sng" algn="ctr">
                      <a:solidFill>
                        <a:schemeClr val="bg1">
                          <a:lumMod val="65000"/>
                        </a:schemeClr>
                      </a:solidFill>
                      <a:prstDash val="solid"/>
                      <a:round/>
                      <a:headEnd type="none" w="med" len="med"/>
                      <a:tailEnd type="none" w="med" len="med"/>
                    </a:lnL>
                    <a:lnB w="6350" cap="flat" cmpd="sng" algn="ctr">
                      <a:solidFill>
                        <a:schemeClr val="bg1">
                          <a:lumMod val="65000"/>
                        </a:schemeClr>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xmlns="" val="3125184170"/>
                  </a:ext>
                </a:extLst>
              </a:tr>
            </a:tbl>
          </a:graphicData>
        </a:graphic>
      </p:graphicFrame>
      <p:sp>
        <p:nvSpPr>
          <p:cNvPr id="6" name="TextBox 5"/>
          <p:cNvSpPr txBox="1"/>
          <p:nvPr/>
        </p:nvSpPr>
        <p:spPr>
          <a:xfrm>
            <a:off x="6948496" y="0"/>
            <a:ext cx="3693083" cy="523220"/>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Height of Fall</a:t>
            </a:r>
          </a:p>
          <a:p>
            <a:endParaRPr lang="en-US" sz="1400" b="1" dirty="0">
              <a:latin typeface="Arial" panose="020B0604020202020204" pitchFamily="34" charset="0"/>
              <a:cs typeface="Arial" panose="020B0604020202020204" pitchFamily="34" charset="0"/>
            </a:endParaRPr>
          </a:p>
        </p:txBody>
      </p:sp>
      <p:sp>
        <p:nvSpPr>
          <p:cNvPr id="7" name="TextBox 6"/>
          <p:cNvSpPr txBox="1"/>
          <p:nvPr/>
        </p:nvSpPr>
        <p:spPr>
          <a:xfrm>
            <a:off x="6948496" y="208814"/>
            <a:ext cx="3988228" cy="246221"/>
          </a:xfrm>
          <a:prstGeom prst="rect">
            <a:avLst/>
          </a:prstGeom>
          <a:noFill/>
        </p:spPr>
        <p:txBody>
          <a:bodyPr wrap="square" rtlCol="0">
            <a:spAutoFit/>
          </a:bodyPr>
          <a:lstStyle/>
          <a:p>
            <a:r>
              <a:rPr lang="en-US" sz="1000" i="1" dirty="0">
                <a:latin typeface="Gill Sans MT" panose="020B0502020104020203" pitchFamily="34" charset="0"/>
              </a:rPr>
              <a:t>*Height of fall information was available in 89 of the 92 analyzed fatalities.</a:t>
            </a:r>
            <a:endParaRPr lang="en-CA" sz="1000" i="1" dirty="0">
              <a:latin typeface="Gill Sans MT" panose="020B0502020104020203" pitchFamily="34" charset="0"/>
            </a:endParaRPr>
          </a:p>
        </p:txBody>
      </p:sp>
    </p:spTree>
    <p:extLst>
      <p:ext uri="{BB962C8B-B14F-4D97-AF65-F5344CB8AC3E}">
        <p14:creationId xmlns:p14="http://schemas.microsoft.com/office/powerpoint/2010/main" val="6059959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6076</TotalTime>
  <Words>686</Words>
  <Application>Microsoft Office PowerPoint</Application>
  <PresentationFormat>Custom</PresentationFormat>
  <Paragraphs>197</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Government of Ontario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Kaya, Yasin (MOL)</dc:creator>
  <cp:lastModifiedBy>Yusuf, Shazmeen (MOL)</cp:lastModifiedBy>
  <cp:revision>51</cp:revision>
  <cp:lastPrinted>2018-11-23T21:42:12Z</cp:lastPrinted>
  <dcterms:created xsi:type="dcterms:W3CDTF">2018-11-23T18:25:29Z</dcterms:created>
  <dcterms:modified xsi:type="dcterms:W3CDTF">2019-01-17T16:22:23Z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34a106e-6316-442c-ad35-738afd673d2b_Enabled">
    <vt:lpwstr>True</vt:lpwstr>
  </property>
  <property fmtid="{D5CDD505-2E9C-101B-9397-08002B2CF9AE}" pid="3" name="MSIP_Label_034a106e-6316-442c-ad35-738afd673d2b_SiteId">
    <vt:lpwstr>cddc1229-ac2a-4b97-b78a-0e5cacb5865c</vt:lpwstr>
  </property>
  <property fmtid="{D5CDD505-2E9C-101B-9397-08002B2CF9AE}" pid="4" name="MSIP_Label_034a106e-6316-442c-ad35-738afd673d2b_Owner">
    <vt:lpwstr>Kavita.Khera@ontario.ca</vt:lpwstr>
  </property>
  <property fmtid="{D5CDD505-2E9C-101B-9397-08002B2CF9AE}" pid="5" name="MSIP_Label_034a106e-6316-442c-ad35-738afd673d2b_SetDate">
    <vt:lpwstr>2018-12-10T18:18:52.5347089Z</vt:lpwstr>
  </property>
  <property fmtid="{D5CDD505-2E9C-101B-9397-08002B2CF9AE}" pid="6" name="MSIP_Label_034a106e-6316-442c-ad35-738afd673d2b_Name">
    <vt:lpwstr>OPS - Unclassified Information</vt:lpwstr>
  </property>
  <property fmtid="{D5CDD505-2E9C-101B-9397-08002B2CF9AE}" pid="7" name="MSIP_Label_034a106e-6316-442c-ad35-738afd673d2b_Application">
    <vt:lpwstr>Microsoft Azure Information Protection</vt:lpwstr>
  </property>
  <property fmtid="{D5CDD505-2E9C-101B-9397-08002B2CF9AE}" pid="8" name="MSIP_Label_034a106e-6316-442c-ad35-738afd673d2b_Extended_MSFT_Method">
    <vt:lpwstr>Automatic</vt:lpwstr>
  </property>
  <property fmtid="{D5CDD505-2E9C-101B-9397-08002B2CF9AE}" pid="9" name="Sensitivity">
    <vt:lpwstr>OPS - Unclassified Information</vt:lpwstr>
  </property>
</Properties>
</file>