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theme/themeOverride1.xml" ContentType="application/vnd.openxmlformats-officedocument.themeOverride+xml"/>
  <Override PartName="/ppt/charts/chart3.xml" ContentType="application/vnd.openxmlformats-officedocument.drawingml.chart+xml"/>
  <Override PartName="/ppt/theme/themeOverride2.xml" ContentType="application/vnd.openxmlformats-officedocument.themeOverride+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drawings/drawing2.xml" ContentType="application/vnd.openxmlformats-officedocument.drawingml.chartshapes+xml"/>
  <Override PartName="/ppt/charts/chart7.xml" ContentType="application/vnd.openxmlformats-officedocument.drawingml.chart+xml"/>
  <Override PartName="/ppt/theme/themeOverride3.xml" ContentType="application/vnd.openxmlformats-officedocument.themeOverride+xml"/>
  <Override PartName="/ppt/charts/chart8.xml" ContentType="application/vnd.openxmlformats-officedocument.drawingml.chart+xml"/>
  <Override PartName="/ppt/theme/themeOverride4.xml" ContentType="application/vnd.openxmlformats-officedocument.themeOverride+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theme/themeOverride5.xml" ContentType="application/vnd.openxmlformats-officedocument.themeOverride+xml"/>
  <Override PartName="/ppt/notesSlides/notesSlide3.xml" ContentType="application/vnd.openxmlformats-officedocument.presentationml.notesSlide+xml"/>
  <Override PartName="/ppt/charts/chart13.xml" ContentType="application/vnd.openxmlformats-officedocument.drawingml.chart+xml"/>
  <Override PartName="/ppt/notesSlides/notesSlide4.xml" ContentType="application/vnd.openxmlformats-officedocument.presentationml.notesSlide+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theme/themeOverride6.xml" ContentType="application/vnd.openxmlformats-officedocument.themeOverr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rts/chartEx1.xml" ContentType="application/vnd.ms-office.chartex+xml"/>
  <Override PartName="/ppt/charts/colors1.xml" ContentType="application/vnd.ms-office.chartcolorstyle+xml"/>
  <Override PartName="/ppt/charts/style1.xml" ContentType="application/vnd.ms-office.chartstyle+xml"/>
  <Override PartName="/ppt/charts/colors2.xml" ContentType="application/vnd.ms-office.chartcolorstyle+xml"/>
  <Override PartName="/ppt/charts/style2.xml" ContentType="application/vnd.ms-office.chartstyle+xml"/>
  <Override PartName="/ppt/charts/colors3.xml" ContentType="application/vnd.ms-office.chartcolorstyle+xml"/>
  <Override PartName="/ppt/charts/style3.xml" ContentType="application/vnd.ms-office.chartstyle+xml"/>
  <Override PartName="/ppt/charts/colors4.xml" ContentType="application/vnd.ms-office.chartcolorstyle+xml"/>
  <Override PartName="/ppt/charts/style4.xml" ContentType="application/vnd.ms-office.chartstyle+xml"/>
  <Override PartName="/ppt/charts/colors5.xml" ContentType="application/vnd.ms-office.chartcolorstyle+xml"/>
  <Override PartName="/ppt/charts/style5.xml" ContentType="application/vnd.ms-office.chartstyle+xml"/>
  <Override PartName="/ppt/charts/colors6.xml" ContentType="application/vnd.ms-office.chartcolorstyle+xml"/>
  <Override PartName="/ppt/charts/style6.xml" ContentType="application/vnd.ms-office.chartstyle+xml"/>
  <Override PartName="/ppt/charts/colors7.xml" ContentType="application/vnd.ms-office.chartcolorstyle+xml"/>
  <Override PartName="/ppt/charts/style7.xml" ContentType="application/vnd.ms-office.chartstyle+xml"/>
  <Override PartName="/ppt/charts/colors8.xml" ContentType="application/vnd.ms-office.chartcolorstyle+xml"/>
  <Override PartName="/ppt/charts/style8.xml" ContentType="application/vnd.ms-office.chartstyle+xml"/>
  <Override PartName="/ppt/charts/colors9.xml" ContentType="application/vnd.ms-office.chartcolorstyle+xml"/>
  <Override PartName="/ppt/charts/style9.xml" ContentType="application/vnd.ms-office.chartstyle+xml"/>
  <Override PartName="/ppt/charts/colors10.xml" ContentType="application/vnd.ms-office.chartcolorstyle+xml"/>
  <Override PartName="/ppt/charts/style10.xml" ContentType="application/vnd.ms-office.chartstyle+xml"/>
  <Override PartName="/ppt/charts/colors11.xml" ContentType="application/vnd.ms-office.chartcolorstyle+xml"/>
  <Override PartName="/ppt/charts/style11.xml" ContentType="application/vnd.ms-office.chartstyle+xml"/>
  <Override PartName="/ppt/charts/colors12.xml" ContentType="application/vnd.ms-office.chartcolorstyle+xml"/>
  <Override PartName="/ppt/charts/style12.xml" ContentType="application/vnd.ms-office.chartstyle+xml"/>
  <Override PartName="/ppt/charts/colors13.xml" ContentType="application/vnd.ms-office.chartcolorstyle+xml"/>
  <Override PartName="/ppt/charts/style13.xml" ContentType="application/vnd.ms-office.chartstyle+xml"/>
  <Override PartName="/ppt/charts/colors14.xml" ContentType="application/vnd.ms-office.chartcolorstyle+xml"/>
  <Override PartName="/ppt/charts/style14.xml" ContentType="application/vnd.ms-office.chartstyle+xml"/>
  <Override PartName="/ppt/charts/colors15.xml" ContentType="application/vnd.ms-office.chartcolorstyle+xml"/>
  <Override PartName="/ppt/charts/style15.xml" ContentType="application/vnd.ms-office.chartstyle+xml"/>
  <Override PartName="/ppt/charts/colors16.xml" ContentType="application/vnd.ms-office.chartcolorstyle+xml"/>
  <Override PartName="/ppt/charts/style16.xml" ContentType="application/vnd.ms-office.chartstyle+xml"/>
  <Override PartName="/ppt/charts/colors70.xml" ContentType="application/vnd.ms-office.chartcolorstyle+xml"/>
  <Override PartName="/ppt/charts/style70.xml" ContentType="application/vnd.ms-office.chartstyl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6"/>
  </p:notesMasterIdLst>
  <p:handoutMasterIdLst>
    <p:handoutMasterId r:id="rId37"/>
  </p:handoutMasterIdLst>
  <p:sldIdLst>
    <p:sldId id="256" r:id="rId2"/>
    <p:sldId id="367" r:id="rId3"/>
    <p:sldId id="366" r:id="rId4"/>
    <p:sldId id="360" r:id="rId5"/>
    <p:sldId id="332" r:id="rId6"/>
    <p:sldId id="292" r:id="rId7"/>
    <p:sldId id="333" r:id="rId8"/>
    <p:sldId id="334" r:id="rId9"/>
    <p:sldId id="336" r:id="rId10"/>
    <p:sldId id="337" r:id="rId11"/>
    <p:sldId id="340" r:id="rId12"/>
    <p:sldId id="341" r:id="rId13"/>
    <p:sldId id="342" r:id="rId14"/>
    <p:sldId id="348" r:id="rId15"/>
    <p:sldId id="347" r:id="rId16"/>
    <p:sldId id="345" r:id="rId17"/>
    <p:sldId id="338" r:id="rId18"/>
    <p:sldId id="339" r:id="rId19"/>
    <p:sldId id="361" r:id="rId20"/>
    <p:sldId id="320" r:id="rId21"/>
    <p:sldId id="326" r:id="rId22"/>
    <p:sldId id="290" r:id="rId23"/>
    <p:sldId id="297" r:id="rId24"/>
    <p:sldId id="364" r:id="rId25"/>
    <p:sldId id="295" r:id="rId26"/>
    <p:sldId id="349" r:id="rId27"/>
    <p:sldId id="285" r:id="rId28"/>
    <p:sldId id="350" r:id="rId29"/>
    <p:sldId id="293" r:id="rId30"/>
    <p:sldId id="352" r:id="rId31"/>
    <p:sldId id="363" r:id="rId32"/>
    <p:sldId id="353" r:id="rId33"/>
    <p:sldId id="355" r:id="rId34"/>
    <p:sldId id="357" r:id="rId35"/>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4065">
          <p15:clr>
            <a:srgbClr val="A4A3A4"/>
          </p15:clr>
        </p15:guide>
        <p15:guide id="2" pos="5488">
          <p15:clr>
            <a:srgbClr val="A4A3A4"/>
          </p15:clr>
        </p15:guide>
        <p15:guide id="3" pos="286">
          <p15:clr>
            <a:srgbClr val="A4A3A4"/>
          </p15:clr>
        </p15:guide>
      </p15:sldGuideLst>
    </p:ext>
    <p:ext uri="{2D200454-40CA-4A62-9FC3-DE9A4176ACB9}">
      <p15:notesGuideLst xmlns:p15="http://schemas.microsoft.com/office/powerpoint/2012/main" xmlns="">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hera, Kavita (MOL)" initials="KK(" lastIdx="5" clrIdx="0">
    <p:extLst>
      <p:ext uri="{19B8F6BF-5375-455C-9EA6-DF929625EA0E}">
        <p15:presenceInfo xmlns:p15="http://schemas.microsoft.com/office/powerpoint/2012/main" xmlns="" userId="S-1-5-21-1708537768-261478967-682003330-59140" providerId="AD"/>
      </p:ext>
    </p:extLst>
  </p:cmAuthor>
  <p:cmAuthor id="2" name="Kaya, Yasin (MOL)" initials="KY(" lastIdx="15" clrIdx="1">
    <p:extLst>
      <p:ext uri="{19B8F6BF-5375-455C-9EA6-DF929625EA0E}">
        <p15:presenceInfo xmlns:p15="http://schemas.microsoft.com/office/powerpoint/2012/main" xmlns="" userId="S-1-5-21-1708537768-261478967-682003330-5719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957"/>
    <a:srgbClr val="FF33CC"/>
    <a:srgbClr val="FEDB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785" autoAdjust="0"/>
    <p:restoredTop sz="86438" autoAdjust="0"/>
  </p:normalViewPr>
  <p:slideViewPr>
    <p:cSldViewPr snapToGrid="0" snapToObjects="1">
      <p:cViewPr varScale="1">
        <p:scale>
          <a:sx n="103" d="100"/>
          <a:sy n="103" d="100"/>
        </p:scale>
        <p:origin x="-1596" y="-64"/>
      </p:cViewPr>
      <p:guideLst>
        <p:guide orient="horz" pos="4065"/>
        <p:guide pos="5488"/>
        <p:guide pos="286"/>
      </p:guideLst>
    </p:cSldViewPr>
  </p:slideViewPr>
  <p:outlineViewPr>
    <p:cViewPr>
      <p:scale>
        <a:sx n="33" d="100"/>
        <a:sy n="33" d="100"/>
      </p:scale>
      <p:origin x="0" y="-7632"/>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napToObjects="1">
      <p:cViewPr varScale="1">
        <p:scale>
          <a:sx n="116" d="100"/>
          <a:sy n="116" d="100"/>
        </p:scale>
        <p:origin x="1230" y="108"/>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3" Type="http://schemas.microsoft.com/office/2011/relationships/chartColorStyle" Target="colors1.xml"/><Relationship Id="rId2" Type="http://schemas.openxmlformats.org/officeDocument/2006/relationships/chartUserShapes" Target="../drawings/drawing1.xml"/><Relationship Id="rId1" Type="http://schemas.openxmlformats.org/officeDocument/2006/relationships/oleObject" Target="file:///\\etcptovspifs004\MOL\Data%20Management%20Branch\Program%20Analytics%20Unit\Analytics%20Projects\FFH%20Root%20Cause\data_collection\Complete%20Data%20Set.xlsx" TargetMode="External"/><Relationship Id="rId4"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microsoft.com/office/2011/relationships/chartStyle" Target="style10.xml"/><Relationship Id="rId2" Type="http://schemas.microsoft.com/office/2011/relationships/chartColorStyle" Target="colors10.xml"/><Relationship Id="rId1" Type="http://schemas.openxmlformats.org/officeDocument/2006/relationships/oleObject" Target="file:///\\etcptovspifs004\MOL\Data%20Management%20Branch\Program%20Analytics%20Unit\Analytics%20Projects\FFH%20Root%20Cause\data_collection\Complete%20Data%20Set.xlsx" TargetMode="External"/></Relationships>
</file>

<file path=ppt/charts/_rels/chart11.xml.rels><?xml version="1.0" encoding="UTF-8" standalone="yes"?>
<Relationships xmlns="http://schemas.openxmlformats.org/package/2006/relationships"><Relationship Id="rId3" Type="http://schemas.microsoft.com/office/2011/relationships/chartStyle" Target="style11.xml"/><Relationship Id="rId2" Type="http://schemas.microsoft.com/office/2011/relationships/chartColorStyle" Target="colors11.xml"/><Relationship Id="rId1" Type="http://schemas.openxmlformats.org/officeDocument/2006/relationships/oleObject" Target="file:///\\etcptovspifs004\MOL\Data%20Management%20Branch\Program%20Analytics%20Unit\Analytics%20Projects\FFH%20Root%20Cause\data_collection\Complete%20Data%20Set.xlsx" TargetMode="External"/></Relationships>
</file>

<file path=ppt/charts/_rels/chart12.xml.rels><?xml version="1.0" encoding="UTF-8" standalone="yes"?>
<Relationships xmlns="http://schemas.openxmlformats.org/package/2006/relationships"><Relationship Id="rId3" Type="http://schemas.microsoft.com/office/2011/relationships/chartColorStyle" Target="colors12.xml"/><Relationship Id="rId2" Type="http://schemas.openxmlformats.org/officeDocument/2006/relationships/oleObject" Target="file:///\\etcptovspifs004\MOL\Data%20Management%20Branch\Program%20Analytics%20Unit\Analytics%20Projects\FFH%20Root%20Cause\data_collection\Complete%20Data%20Set.xlsx" TargetMode="External"/><Relationship Id="rId1" Type="http://schemas.openxmlformats.org/officeDocument/2006/relationships/themeOverride" Target="../theme/themeOverride5.xml"/><Relationship Id="rId4"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microsoft.com/office/2011/relationships/chartStyle" Target="style13.xml"/><Relationship Id="rId2" Type="http://schemas.microsoft.com/office/2011/relationships/chartColorStyle" Target="colors13.xml"/><Relationship Id="rId1" Type="http://schemas.openxmlformats.org/officeDocument/2006/relationships/oleObject" Target="file:///\\etcptovspifs004\MOL\Data%20Management%20Branch\Program%20Analytics%20Unit\Analytics%20Projects\FFH%20Root%20Cause\data_collection\Complete%20Data%20Set.xlsx" TargetMode="External"/></Relationships>
</file>

<file path=ppt/charts/_rels/chart14.xml.rels><?xml version="1.0" encoding="UTF-8" standalone="yes"?>
<Relationships xmlns="http://schemas.openxmlformats.org/package/2006/relationships"><Relationship Id="rId3" Type="http://schemas.microsoft.com/office/2011/relationships/chartStyle" Target="style14.xml"/><Relationship Id="rId2" Type="http://schemas.microsoft.com/office/2011/relationships/chartColorStyle" Target="colors14.xml"/><Relationship Id="rId1" Type="http://schemas.openxmlformats.org/officeDocument/2006/relationships/oleObject" Target="file:///\\etcptovspifs004\MOL\Data%20Management%20Branch\Program%20Analytics%20Unit\Analytics%20Projects\FFH%20Root%20Cause\data_collection\Complete%20Data%20Set.xlsx" TargetMode="External"/></Relationships>
</file>

<file path=ppt/charts/_rels/chart15.xml.rels><?xml version="1.0" encoding="UTF-8" standalone="yes"?>
<Relationships xmlns="http://schemas.openxmlformats.org/package/2006/relationships"><Relationship Id="rId3" Type="http://schemas.microsoft.com/office/2011/relationships/chartStyle" Target="style15.xml"/><Relationship Id="rId2" Type="http://schemas.microsoft.com/office/2011/relationships/chartColorStyle" Target="colors15.xml"/><Relationship Id="rId1" Type="http://schemas.openxmlformats.org/officeDocument/2006/relationships/oleObject" Target="file:///\\etcptovspifs004\MOL\Data%20Management%20Branch\Program%20Analytics%20Unit\Analytics%20Projects\FFH%20Root%20Cause\data_collection\Complete%20Data%20Set.xlsx" TargetMode="External"/></Relationships>
</file>

<file path=ppt/charts/_rels/chart16.xml.rels><?xml version="1.0" encoding="UTF-8" standalone="yes"?>
<Relationships xmlns="http://schemas.openxmlformats.org/package/2006/relationships"><Relationship Id="rId3" Type="http://schemas.microsoft.com/office/2011/relationships/chartColorStyle" Target="colors16.xml"/><Relationship Id="rId2" Type="http://schemas.openxmlformats.org/officeDocument/2006/relationships/oleObject" Target="file:///\\etcptovspifs004\MOL\Data%20Management%20Branch\Program%20Analytics%20Unit\Analytics%20Projects\FFH%20Root%20Cause\data_collection\Complete%20Data%20Set.xlsx" TargetMode="External"/><Relationship Id="rId1" Type="http://schemas.openxmlformats.org/officeDocument/2006/relationships/themeOverride" Target="../theme/themeOverride6.xml"/><Relationship Id="rId4" Type="http://schemas.microsoft.com/office/2011/relationships/chartStyle" Target="style16.xml"/></Relationships>
</file>

<file path=ppt/charts/_rels/chart2.xml.rels><?xml version="1.0" encoding="UTF-8" standalone="yes"?>
<Relationships xmlns="http://schemas.openxmlformats.org/package/2006/relationships"><Relationship Id="rId3" Type="http://schemas.microsoft.com/office/2011/relationships/chartColorStyle" Target="colors2.xml"/><Relationship Id="rId2" Type="http://schemas.openxmlformats.org/officeDocument/2006/relationships/oleObject" Target="file:///\\etcptovspifs004\MOL\Data%20Management%20Branch\Program%20Analytics%20Unit\Analytics%20Projects\FFH%20Root%20Cause\data_collection\Complete%20Data%20Set.xlsx" TargetMode="External"/><Relationship Id="rId1" Type="http://schemas.openxmlformats.org/officeDocument/2006/relationships/themeOverride" Target="../theme/themeOverride1.xml"/><Relationship Id="rId4" Type="http://schemas.microsoft.com/office/2011/relationships/chartStyle" Target="style2.xml"/></Relationships>
</file>

<file path=ppt/charts/_rels/chart3.xml.rels><?xml version="1.0" encoding="UTF-8" standalone="yes"?>
<Relationships xmlns="http://schemas.openxmlformats.org/package/2006/relationships"><Relationship Id="rId3" Type="http://schemas.microsoft.com/office/2011/relationships/chartColorStyle" Target="colors3.xml"/><Relationship Id="rId2" Type="http://schemas.openxmlformats.org/officeDocument/2006/relationships/oleObject" Target="file:///\\etcptovspifs004\MOL\Data%20Management%20Branch\Program%20Analytics%20Unit\Analytics%20Projects\FFH%20Root%20Cause\data_collection\Complete%20Data%20Set.xlsx" TargetMode="External"/><Relationship Id="rId1" Type="http://schemas.openxmlformats.org/officeDocument/2006/relationships/themeOverride" Target="../theme/themeOverride2.xml"/><Relationship Id="rId4" Type="http://schemas.microsoft.com/office/2011/relationships/chartStyle" Target="style3.xml"/></Relationships>
</file>

<file path=ppt/charts/_rels/chart4.xml.rels><?xml version="1.0" encoding="UTF-8" standalone="yes"?>
<Relationships xmlns="http://schemas.openxmlformats.org/package/2006/relationships"><Relationship Id="rId3" Type="http://schemas.microsoft.com/office/2011/relationships/chartStyle" Target="style4.xml"/><Relationship Id="rId2" Type="http://schemas.microsoft.com/office/2011/relationships/chartColorStyle" Target="colors4.xml"/><Relationship Id="rId1" Type="http://schemas.openxmlformats.org/officeDocument/2006/relationships/oleObject" Target="file:///\\etcptovspifs004\MOL\Data%20Management%20Branch\Program%20Analytics%20Unit\Analytics%20Projects\FFH%20Root%20Cause\data_collection\Complete%20Data%20Set.xlsx" TargetMode="External"/></Relationships>
</file>

<file path=ppt/charts/_rels/chart5.xml.rels><?xml version="1.0" encoding="UTF-8" standalone="yes"?>
<Relationships xmlns="http://schemas.openxmlformats.org/package/2006/relationships"><Relationship Id="rId3" Type="http://schemas.microsoft.com/office/2011/relationships/chartStyle" Target="style5.xml"/><Relationship Id="rId2" Type="http://schemas.microsoft.com/office/2011/relationships/chartColorStyle" Target="colors5.xml"/><Relationship Id="rId1" Type="http://schemas.openxmlformats.org/officeDocument/2006/relationships/oleObject" Target="file:///\\etcptovspifs004\MOL\Data%20Management%20Branch\Program%20Analytics%20Unit\Analytics%20Projects\FFH%20Root%20Cause\data_collection\Complete%20Data%20Set.xlsx" TargetMode="External"/></Relationships>
</file>

<file path=ppt/charts/_rels/chart6.xml.rels><?xml version="1.0" encoding="UTF-8" standalone="yes"?>
<Relationships xmlns="http://schemas.openxmlformats.org/package/2006/relationships"><Relationship Id="rId3" Type="http://schemas.microsoft.com/office/2011/relationships/chartColorStyle" Target="colors6.xml"/><Relationship Id="rId2" Type="http://schemas.openxmlformats.org/officeDocument/2006/relationships/chartUserShapes" Target="../drawings/drawing2.xml"/><Relationship Id="rId1" Type="http://schemas.openxmlformats.org/officeDocument/2006/relationships/oleObject" Target="file:///\\etcptovspifs004\MOL\Data%20Management%20Branch\Program%20Analytics%20Unit\Analytics%20Projects\FFH%20Root%20Cause\data_collection\Complete%20Data%20Set.xlsx" TargetMode="External"/><Relationship Id="rId4" Type="http://schemas.microsoft.com/office/2011/relationships/chartStyle" Target="style6.xml"/></Relationships>
</file>

<file path=ppt/charts/_rels/chart7.xml.rels><?xml version="1.0" encoding="UTF-8" standalone="yes"?>
<Relationships xmlns="http://schemas.openxmlformats.org/package/2006/relationships"><Relationship Id="rId3" Type="http://schemas.microsoft.com/office/2011/relationships/chartColorStyle" Target="colors7.xml"/><Relationship Id="rId2" Type="http://schemas.openxmlformats.org/officeDocument/2006/relationships/oleObject" Target="file:///\\etcptovspifs004\MOL\Data%20Management%20Branch\Program%20Analytics%20Unit\Analytics%20Projects\FFH%20Root%20Cause\data_collection\Complete%20Data%20Set.xlsx" TargetMode="External"/><Relationship Id="rId1" Type="http://schemas.openxmlformats.org/officeDocument/2006/relationships/themeOverride" Target="../theme/themeOverride3.xml"/><Relationship Id="rId4" Type="http://schemas.microsoft.com/office/2011/relationships/chartStyle" Target="style7.xml"/></Relationships>
</file>

<file path=ppt/charts/_rels/chart8.xml.rels><?xml version="1.0" encoding="UTF-8" standalone="yes"?>
<Relationships xmlns="http://schemas.openxmlformats.org/package/2006/relationships"><Relationship Id="rId3" Type="http://schemas.microsoft.com/office/2011/relationships/chartColorStyle" Target="colors8.xml"/><Relationship Id="rId2" Type="http://schemas.openxmlformats.org/officeDocument/2006/relationships/oleObject" Target="file:///\\etcptovspifs004\MOL\Data%20Management%20Branch\Program%20Analytics%20Unit\Analytics%20Projects\FFH%20Root%20Cause\data_collection\Complete%20Data%20Set.xlsx" TargetMode="External"/><Relationship Id="rId1" Type="http://schemas.openxmlformats.org/officeDocument/2006/relationships/themeOverride" Target="../theme/themeOverride4.xml"/><Relationship Id="rId4" Type="http://schemas.microsoft.com/office/2011/relationships/chartStyle" Target="style8.xml"/></Relationships>
</file>

<file path=ppt/charts/_rels/chart9.xml.rels><?xml version="1.0" encoding="UTF-8" standalone="yes"?>
<Relationships xmlns="http://schemas.openxmlformats.org/package/2006/relationships"><Relationship Id="rId3" Type="http://schemas.microsoft.com/office/2011/relationships/chartStyle" Target="style9.xml"/><Relationship Id="rId2" Type="http://schemas.microsoft.com/office/2011/relationships/chartColorStyle" Target="colors9.xml"/><Relationship Id="rId1" Type="http://schemas.openxmlformats.org/officeDocument/2006/relationships/oleObject" Target="file:///\\etcptovspifs004\MOL\Data%20Management%20Branch\Program%20Analytics%20Unit\Analytics%20Projects\FFH%20Root%20Cause\data_collection\Complete%20Data%20Set.xlsx" TargetMode="External"/></Relationships>
</file>

<file path=ppt/charts/_rels/chartEx1.xml.rels><?xml version="1.0" encoding="UTF-8" standalone="yes"?>
<Relationships xmlns="http://schemas.openxmlformats.org/package/2006/relationships"><Relationship Id="rId3" Type="http://schemas.microsoft.com/office/2011/relationships/chartColorStyle" Target="colors70.xml"/><Relationship Id="rId2" Type="http://schemas.microsoft.com/office/2011/relationships/chartStyle" Target="style70.xml"/><Relationship Id="rId1" Type="http://schemas.openxmlformats.org/officeDocument/2006/relationships/oleObject" Target="file:///\\etcptovspifs004\MOL\Data%20Management%20Branch\Program%20Analytics%20Unit\Analytics%20Projects\FFH%20Root%20Cause\data_collection\Complete%20Data%20Set.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CA"/>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4758431841568089E-2"/>
          <c:y val="2.0901627934777803E-2"/>
          <c:w val="0.76347827415869185"/>
          <c:h val="0.69105528362354274"/>
        </c:manualLayout>
      </c:layout>
      <c:lineChart>
        <c:grouping val="standard"/>
        <c:varyColors val="0"/>
        <c:ser>
          <c:idx val="1"/>
          <c:order val="0"/>
          <c:tx>
            <c:strRef>
              <c:f>'Charts for Final'!$O$18</c:f>
              <c:strCache>
                <c:ptCount val="1"/>
                <c:pt idx="0">
                  <c:v>Falls from Height</c:v>
                </c:pt>
              </c:strCache>
            </c:strRef>
          </c:tx>
          <c:spPr>
            <a:ln w="28575" cap="rnd">
              <a:solidFill>
                <a:schemeClr val="accent2"/>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'Charts for Final'!$N$19:$N$26</c:f>
              <c:numCache>
                <c:formatCode>General</c:formatCode>
                <c:ptCount val="8"/>
                <c:pt idx="0">
                  <c:v>2009</c:v>
                </c:pt>
                <c:pt idx="1">
                  <c:v>2010</c:v>
                </c:pt>
                <c:pt idx="2">
                  <c:v>2011</c:v>
                </c:pt>
                <c:pt idx="3">
                  <c:v>2012</c:v>
                </c:pt>
                <c:pt idx="4">
                  <c:v>2013</c:v>
                </c:pt>
                <c:pt idx="5">
                  <c:v>2014</c:v>
                </c:pt>
                <c:pt idx="6">
                  <c:v>2015</c:v>
                </c:pt>
                <c:pt idx="7">
                  <c:v>2016</c:v>
                </c:pt>
              </c:numCache>
            </c:numRef>
          </c:cat>
          <c:val>
            <c:numRef>
              <c:f>'Charts for Final'!$O$19:$O$26</c:f>
              <c:numCache>
                <c:formatCode>General</c:formatCode>
                <c:ptCount val="8"/>
                <c:pt idx="0">
                  <c:v>14</c:v>
                </c:pt>
                <c:pt idx="1">
                  <c:v>16</c:v>
                </c:pt>
                <c:pt idx="2">
                  <c:v>11</c:v>
                </c:pt>
                <c:pt idx="3">
                  <c:v>8</c:v>
                </c:pt>
                <c:pt idx="4">
                  <c:v>15</c:v>
                </c:pt>
                <c:pt idx="5">
                  <c:v>8</c:v>
                </c:pt>
                <c:pt idx="6">
                  <c:v>13</c:v>
                </c:pt>
                <c:pt idx="7">
                  <c:v>7</c:v>
                </c:pt>
              </c:numCache>
            </c:numRef>
          </c:val>
          <c:smooth val="0"/>
          <c:extLst xmlns:c16r2="http://schemas.microsoft.com/office/drawing/2015/06/chart">
            <c:ext xmlns:c16="http://schemas.microsoft.com/office/drawing/2014/chart" uri="{C3380CC4-5D6E-409C-BE32-E72D297353CC}">
              <c16:uniqueId val="{00000001-3665-4483-AB16-A0894D868671}"/>
            </c:ext>
          </c:extLst>
        </c:ser>
        <c:dLbls>
          <c:showLegendKey val="0"/>
          <c:showVal val="0"/>
          <c:showCatName val="0"/>
          <c:showSerName val="0"/>
          <c:showPercent val="0"/>
          <c:showBubbleSize val="0"/>
        </c:dLbls>
        <c:marker val="1"/>
        <c:smooth val="0"/>
        <c:axId val="91017216"/>
        <c:axId val="91019136"/>
      </c:lineChart>
      <c:lineChart>
        <c:grouping val="standard"/>
        <c:varyColors val="0"/>
        <c:ser>
          <c:idx val="2"/>
          <c:order val="1"/>
          <c:tx>
            <c:strRef>
              <c:f>'Charts for Final'!$P$18</c:f>
              <c:strCache>
                <c:ptCount val="1"/>
                <c:pt idx="0">
                  <c:v>All Fatalities</c:v>
                </c:pt>
              </c:strCache>
            </c:strRef>
          </c:tx>
          <c:spPr>
            <a:ln w="28575" cap="rnd">
              <a:solidFill>
                <a:schemeClr val="tx2"/>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'Charts for Final'!$N$19:$N$26</c:f>
              <c:numCache>
                <c:formatCode>General</c:formatCode>
                <c:ptCount val="8"/>
                <c:pt idx="0">
                  <c:v>2009</c:v>
                </c:pt>
                <c:pt idx="1">
                  <c:v>2010</c:v>
                </c:pt>
                <c:pt idx="2">
                  <c:v>2011</c:v>
                </c:pt>
                <c:pt idx="3">
                  <c:v>2012</c:v>
                </c:pt>
                <c:pt idx="4">
                  <c:v>2013</c:v>
                </c:pt>
                <c:pt idx="5">
                  <c:v>2014</c:v>
                </c:pt>
                <c:pt idx="6">
                  <c:v>2015</c:v>
                </c:pt>
                <c:pt idx="7">
                  <c:v>2016</c:v>
                </c:pt>
              </c:numCache>
            </c:numRef>
          </c:cat>
          <c:val>
            <c:numRef>
              <c:f>'Charts for Final'!$P$19:$P$26</c:f>
              <c:numCache>
                <c:formatCode>General</c:formatCode>
                <c:ptCount val="8"/>
                <c:pt idx="0">
                  <c:v>47</c:v>
                </c:pt>
                <c:pt idx="1">
                  <c:v>56</c:v>
                </c:pt>
                <c:pt idx="2">
                  <c:v>55</c:v>
                </c:pt>
                <c:pt idx="3">
                  <c:v>39</c:v>
                </c:pt>
                <c:pt idx="4">
                  <c:v>65</c:v>
                </c:pt>
                <c:pt idx="5">
                  <c:v>55</c:v>
                </c:pt>
                <c:pt idx="6">
                  <c:v>50</c:v>
                </c:pt>
                <c:pt idx="7">
                  <c:v>47</c:v>
                </c:pt>
              </c:numCache>
            </c:numRef>
          </c:val>
          <c:smooth val="0"/>
          <c:extLst xmlns:c16r2="http://schemas.microsoft.com/office/drawing/2015/06/chart">
            <c:ext xmlns:c16="http://schemas.microsoft.com/office/drawing/2014/chart" uri="{C3380CC4-5D6E-409C-BE32-E72D297353CC}">
              <c16:uniqueId val="{00000002-3665-4483-AB16-A0894D868671}"/>
            </c:ext>
          </c:extLst>
        </c:ser>
        <c:ser>
          <c:idx val="0"/>
          <c:order val="2"/>
          <c:tx>
            <c:strRef>
              <c:f>'Charts for Final'!$Q$18</c:f>
              <c:strCache>
                <c:ptCount val="1"/>
              </c:strCache>
            </c:strRef>
          </c:tx>
          <c:spPr>
            <a:ln w="28575" cap="rnd">
              <a:solidFill>
                <a:schemeClr val="accent1"/>
              </a:solidFill>
              <a:round/>
            </a:ln>
            <a:effectLst/>
          </c:spPr>
          <c:marker>
            <c:symbol val="none"/>
          </c:marker>
          <c:cat>
            <c:numRef>
              <c:f>'Charts for Final'!$N$19:$N$26</c:f>
              <c:numCache>
                <c:formatCode>General</c:formatCode>
                <c:ptCount val="8"/>
                <c:pt idx="0">
                  <c:v>2009</c:v>
                </c:pt>
                <c:pt idx="1">
                  <c:v>2010</c:v>
                </c:pt>
                <c:pt idx="2">
                  <c:v>2011</c:v>
                </c:pt>
                <c:pt idx="3">
                  <c:v>2012</c:v>
                </c:pt>
                <c:pt idx="4">
                  <c:v>2013</c:v>
                </c:pt>
                <c:pt idx="5">
                  <c:v>2014</c:v>
                </c:pt>
                <c:pt idx="6">
                  <c:v>2015</c:v>
                </c:pt>
                <c:pt idx="7">
                  <c:v>2016</c:v>
                </c:pt>
              </c:numCache>
            </c:numRef>
          </c:cat>
          <c:val>
            <c:numRef>
              <c:f>'Charts for Final'!$Q$19:$Q$26</c:f>
              <c:numCache>
                <c:formatCode>General</c:formatCode>
                <c:ptCount val="8"/>
              </c:numCache>
            </c:numRef>
          </c:val>
          <c:smooth val="0"/>
          <c:extLst xmlns:c16r2="http://schemas.microsoft.com/office/drawing/2015/06/chart">
            <c:ext xmlns:c16="http://schemas.microsoft.com/office/drawing/2014/chart" uri="{C3380CC4-5D6E-409C-BE32-E72D297353CC}">
              <c16:uniqueId val="{00000000-FB48-4032-B68F-AE55C793C7E5}"/>
            </c:ext>
          </c:extLst>
        </c:ser>
        <c:dLbls>
          <c:showLegendKey val="0"/>
          <c:showVal val="0"/>
          <c:showCatName val="0"/>
          <c:showSerName val="0"/>
          <c:showPercent val="0"/>
          <c:showBubbleSize val="0"/>
        </c:dLbls>
        <c:marker val="1"/>
        <c:smooth val="0"/>
        <c:axId val="91022464"/>
        <c:axId val="91020672"/>
      </c:lineChart>
      <c:catAx>
        <c:axId val="91017216"/>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CA" sz="900" dirty="0"/>
                  <a:t>Year of Death</a:t>
                </a:r>
              </a:p>
            </c:rich>
          </c:tx>
          <c:layout/>
          <c:overlay val="0"/>
          <c:spPr>
            <a:noFill/>
            <a:ln>
              <a:noFill/>
            </a:ln>
            <a:effectLst/>
          </c:sp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1019136"/>
        <c:crosses val="autoZero"/>
        <c:auto val="1"/>
        <c:lblAlgn val="ctr"/>
        <c:lblOffset val="100"/>
        <c:noMultiLvlLbl val="0"/>
      </c:catAx>
      <c:valAx>
        <c:axId val="91019136"/>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1017216"/>
        <c:crosses val="autoZero"/>
        <c:crossBetween val="between"/>
      </c:valAx>
      <c:valAx>
        <c:axId val="91020672"/>
        <c:scaling>
          <c:orientation val="minMax"/>
        </c:scaling>
        <c:delete val="1"/>
        <c:axPos val="r"/>
        <c:numFmt formatCode="General" sourceLinked="1"/>
        <c:majorTickMark val="out"/>
        <c:minorTickMark val="none"/>
        <c:tickLblPos val="nextTo"/>
        <c:crossAx val="91022464"/>
        <c:crosses val="max"/>
        <c:crossBetween val="between"/>
      </c:valAx>
      <c:catAx>
        <c:axId val="91022464"/>
        <c:scaling>
          <c:orientation val="minMax"/>
        </c:scaling>
        <c:delete val="1"/>
        <c:axPos val="b"/>
        <c:numFmt formatCode="General" sourceLinked="1"/>
        <c:majorTickMark val="out"/>
        <c:minorTickMark val="none"/>
        <c:tickLblPos val="nextTo"/>
        <c:crossAx val="91020672"/>
        <c:crosses val="autoZero"/>
        <c:auto val="1"/>
        <c:lblAlgn val="ctr"/>
        <c:lblOffset val="100"/>
        <c:noMultiLvlLbl val="0"/>
      </c:cat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1">
    <c:autoUpdate val="0"/>
  </c:externalData>
  <c:userShapes r:id="rId2"/>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CA"/>
  <c:roundedCorners val="0"/>
  <mc:AlternateContent xmlns:mc="http://schemas.openxmlformats.org/markup-compatibility/2006">
    <mc:Choice xmlns:c14="http://schemas.microsoft.com/office/drawing/2007/8/2/chart" Requires="c14">
      <c14:style val="105"/>
    </mc:Choice>
    <mc:Fallback>
      <c:style val="5"/>
    </mc:Fallback>
  </mc:AlternateContent>
  <c:pivotSource>
    <c:name>[Complete Data Set.xlsx]Charts for Final!PivotTable8</c:name>
    <c:fmtId val="6"/>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CA" dirty="0"/>
              <a:t>Fatalities by Number of Workers on worksite</a:t>
            </a:r>
            <a:r>
              <a:rPr lang="en-CA" baseline="0" dirty="0"/>
              <a:t> </a:t>
            </a:r>
            <a:r>
              <a:rPr lang="en-CA" dirty="0"/>
              <a:t>(n=82)</a:t>
            </a:r>
          </a:p>
        </c:rich>
      </c:tx>
      <c:overlay val="0"/>
      <c:spPr>
        <a:noFill/>
        <a:ln>
          <a:noFill/>
        </a:ln>
        <a:effectLst/>
      </c:spPr>
    </c:title>
    <c:autoTitleDeleted val="0"/>
    <c:pivotFmts>
      <c:pivotFmt>
        <c:idx val="0"/>
        <c:spPr>
          <a:solidFill>
            <a:schemeClr val="accent3"/>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1"/>
        <c:spPr>
          <a:solidFill>
            <a:schemeClr val="accent3"/>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2"/>
        <c:spPr>
          <a:solidFill>
            <a:schemeClr val="accent3"/>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3"/>
        <c:spPr>
          <a:solidFill>
            <a:schemeClr val="accent3"/>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s>
    <c:plotArea>
      <c:layout/>
      <c:barChart>
        <c:barDir val="col"/>
        <c:grouping val="clustered"/>
        <c:varyColors val="0"/>
        <c:ser>
          <c:idx val="0"/>
          <c:order val="0"/>
          <c:tx>
            <c:strRef>
              <c:f>'Charts for Final'!$B$258</c:f>
              <c:strCache>
                <c:ptCount val="1"/>
                <c:pt idx="0">
                  <c:v>Total</c:v>
                </c:pt>
              </c:strCache>
            </c:strRef>
          </c:tx>
          <c:spPr>
            <a:solidFill>
              <a:schemeClr val="bg1">
                <a:lumMod val="5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'Charts for Final'!$A$259:$A$274</c:f>
              <c:strCache>
                <c:ptCount val="15"/>
                <c:pt idx="0">
                  <c:v>1</c:v>
                </c:pt>
                <c:pt idx="1">
                  <c:v>2</c:v>
                </c:pt>
                <c:pt idx="2">
                  <c:v>3</c:v>
                </c:pt>
                <c:pt idx="3">
                  <c:v>4</c:v>
                </c:pt>
                <c:pt idx="4">
                  <c:v>5</c:v>
                </c:pt>
                <c:pt idx="5">
                  <c:v>6</c:v>
                </c:pt>
                <c:pt idx="6">
                  <c:v>7</c:v>
                </c:pt>
                <c:pt idx="7">
                  <c:v>8</c:v>
                </c:pt>
                <c:pt idx="8">
                  <c:v>10</c:v>
                </c:pt>
                <c:pt idx="9">
                  <c:v>19</c:v>
                </c:pt>
                <c:pt idx="10">
                  <c:v>20</c:v>
                </c:pt>
                <c:pt idx="11">
                  <c:v>26</c:v>
                </c:pt>
                <c:pt idx="12">
                  <c:v>30</c:v>
                </c:pt>
                <c:pt idx="13">
                  <c:v>52</c:v>
                </c:pt>
                <c:pt idx="14">
                  <c:v>75</c:v>
                </c:pt>
              </c:strCache>
            </c:strRef>
          </c:cat>
          <c:val>
            <c:numRef>
              <c:f>'Charts for Final'!$B$259:$B$274</c:f>
              <c:numCache>
                <c:formatCode>General</c:formatCode>
                <c:ptCount val="15"/>
                <c:pt idx="0">
                  <c:v>14</c:v>
                </c:pt>
                <c:pt idx="1">
                  <c:v>23</c:v>
                </c:pt>
                <c:pt idx="2">
                  <c:v>15</c:v>
                </c:pt>
                <c:pt idx="3">
                  <c:v>5</c:v>
                </c:pt>
                <c:pt idx="4">
                  <c:v>6</c:v>
                </c:pt>
                <c:pt idx="5">
                  <c:v>2</c:v>
                </c:pt>
                <c:pt idx="6">
                  <c:v>2</c:v>
                </c:pt>
                <c:pt idx="7">
                  <c:v>3</c:v>
                </c:pt>
                <c:pt idx="8">
                  <c:v>6</c:v>
                </c:pt>
                <c:pt idx="9">
                  <c:v>1</c:v>
                </c:pt>
                <c:pt idx="10">
                  <c:v>1</c:v>
                </c:pt>
                <c:pt idx="11">
                  <c:v>1</c:v>
                </c:pt>
                <c:pt idx="12">
                  <c:v>1</c:v>
                </c:pt>
                <c:pt idx="13">
                  <c:v>1</c:v>
                </c:pt>
                <c:pt idx="14">
                  <c:v>1</c:v>
                </c:pt>
              </c:numCache>
            </c:numRef>
          </c:val>
          <c:extLst xmlns:c16r2="http://schemas.microsoft.com/office/drawing/2015/06/chart">
            <c:ext xmlns:c16="http://schemas.microsoft.com/office/drawing/2014/chart" uri="{C3380CC4-5D6E-409C-BE32-E72D297353CC}">
              <c16:uniqueId val="{00000000-4577-4B70-BF68-F3663DFFE052}"/>
            </c:ext>
          </c:extLst>
        </c:ser>
        <c:dLbls>
          <c:dLblPos val="outEnd"/>
          <c:showLegendKey val="0"/>
          <c:showVal val="1"/>
          <c:showCatName val="0"/>
          <c:showSerName val="0"/>
          <c:showPercent val="0"/>
          <c:showBubbleSize val="0"/>
        </c:dLbls>
        <c:gapWidth val="219"/>
        <c:overlap val="-27"/>
        <c:axId val="89910656"/>
        <c:axId val="89922176"/>
      </c:barChart>
      <c:catAx>
        <c:axId val="89910656"/>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dirty="0"/>
                  <a:t>Number of</a:t>
                </a:r>
                <a:r>
                  <a:rPr lang="en-US" baseline="0" dirty="0"/>
                  <a:t> Workers Onsite</a:t>
                </a:r>
                <a:endParaRPr lang="en-US" dirty="0"/>
              </a:p>
            </c:rich>
          </c:tx>
          <c:overlay val="0"/>
          <c:spPr>
            <a:noFill/>
            <a:ln>
              <a:noFill/>
            </a:ln>
            <a:effectLst/>
          </c:sp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9922176"/>
        <c:crosses val="autoZero"/>
        <c:auto val="1"/>
        <c:lblAlgn val="ctr"/>
        <c:lblOffset val="100"/>
        <c:noMultiLvlLbl val="0"/>
      </c:catAx>
      <c:valAx>
        <c:axId val="89922176"/>
        <c:scaling>
          <c:orientation val="minMax"/>
        </c:scaling>
        <c:delete val="1"/>
        <c:axPos val="l"/>
        <c:numFmt formatCode="General" sourceLinked="1"/>
        <c:majorTickMark val="none"/>
        <c:minorTickMark val="none"/>
        <c:tickLblPos val="nextTo"/>
        <c:crossAx val="8991065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extLst xmlns:c16r2="http://schemas.microsoft.com/office/drawing/2015/06/chart">
    <c:ext xmlns:c14="http://schemas.microsoft.com/office/drawing/2007/8/2/chart" uri="{781A3756-C4B2-4CAC-9D66-4F8BD8637D16}">
      <c14:pivotOptions>
        <c14:dropZoneFilter val="1"/>
        <c14:dropZoneCategories val="1"/>
        <c14:dropZoneData val="1"/>
      </c14:pivotOptions>
    </c:ext>
  </c:extLst>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CA"/>
  <c:roundedCorners val="0"/>
  <mc:AlternateContent xmlns:mc="http://schemas.openxmlformats.org/markup-compatibility/2006">
    <mc:Choice xmlns:c14="http://schemas.microsoft.com/office/drawing/2007/8/2/chart" Requires="c14">
      <c14:style val="105"/>
    </mc:Choice>
    <mc:Fallback>
      <c:style val="5"/>
    </mc:Fallback>
  </mc:AlternateContent>
  <c:pivotSource>
    <c:name>[Complete Data Set.xlsx]Charts for Final!PivotTable9</c:name>
    <c:fmtId val="-1"/>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CA" dirty="0"/>
              <a:t>Fatalities by Company Size (n=92)</a:t>
            </a:r>
          </a:p>
        </c:rich>
      </c:tx>
      <c:overlay val="0"/>
      <c:spPr>
        <a:noFill/>
        <a:ln>
          <a:noFill/>
        </a:ln>
        <a:effectLst/>
      </c:spPr>
    </c:title>
    <c:autoTitleDeleted val="0"/>
    <c:pivotFmts>
      <c:pivotFmt>
        <c:idx val="0"/>
        <c:spPr>
          <a:solidFill>
            <a:schemeClr val="accent3"/>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1"/>
        <c:spPr>
          <a:solidFill>
            <a:schemeClr val="accent3"/>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2"/>
        <c:spPr>
          <a:solidFill>
            <a:schemeClr val="accent3"/>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3"/>
        <c:spPr>
          <a:solidFill>
            <a:schemeClr val="accent3"/>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s>
    <c:plotArea>
      <c:layout/>
      <c:barChart>
        <c:barDir val="col"/>
        <c:grouping val="clustered"/>
        <c:varyColors val="0"/>
        <c:ser>
          <c:idx val="0"/>
          <c:order val="0"/>
          <c:tx>
            <c:strRef>
              <c:f>'Charts for Final'!$B$278</c:f>
              <c:strCache>
                <c:ptCount val="1"/>
                <c:pt idx="0">
                  <c:v>Total</c:v>
                </c:pt>
              </c:strCache>
            </c:strRef>
          </c:tx>
          <c:spPr>
            <a:solidFill>
              <a:schemeClr val="bg1">
                <a:lumMod val="5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'Charts for Final'!$A$279:$A$284</c:f>
              <c:strCache>
                <c:ptCount val="5"/>
                <c:pt idx="0">
                  <c:v>1 - 5</c:v>
                </c:pt>
                <c:pt idx="1">
                  <c:v>6 - 19</c:v>
                </c:pt>
                <c:pt idx="2">
                  <c:v>20 - 49</c:v>
                </c:pt>
                <c:pt idx="3">
                  <c:v>50+</c:v>
                </c:pt>
                <c:pt idx="4">
                  <c:v>Unknown</c:v>
                </c:pt>
              </c:strCache>
            </c:strRef>
          </c:cat>
          <c:val>
            <c:numRef>
              <c:f>'Charts for Final'!$B$279:$B$284</c:f>
              <c:numCache>
                <c:formatCode>General</c:formatCode>
                <c:ptCount val="5"/>
                <c:pt idx="0">
                  <c:v>45</c:v>
                </c:pt>
                <c:pt idx="1">
                  <c:v>20</c:v>
                </c:pt>
                <c:pt idx="2">
                  <c:v>7</c:v>
                </c:pt>
                <c:pt idx="3">
                  <c:v>14</c:v>
                </c:pt>
                <c:pt idx="4">
                  <c:v>6</c:v>
                </c:pt>
              </c:numCache>
            </c:numRef>
          </c:val>
          <c:extLst xmlns:c16r2="http://schemas.microsoft.com/office/drawing/2015/06/chart">
            <c:ext xmlns:c16="http://schemas.microsoft.com/office/drawing/2014/chart" uri="{C3380CC4-5D6E-409C-BE32-E72D297353CC}">
              <c16:uniqueId val="{00000000-4B9F-4D4E-8251-13CF8C11231B}"/>
            </c:ext>
          </c:extLst>
        </c:ser>
        <c:dLbls>
          <c:dLblPos val="outEnd"/>
          <c:showLegendKey val="0"/>
          <c:showVal val="1"/>
          <c:showCatName val="0"/>
          <c:showSerName val="0"/>
          <c:showPercent val="0"/>
          <c:showBubbleSize val="0"/>
        </c:dLbls>
        <c:gapWidth val="219"/>
        <c:overlap val="-27"/>
        <c:axId val="89983232"/>
        <c:axId val="90002944"/>
      </c:barChart>
      <c:catAx>
        <c:axId val="89983232"/>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dirty="0"/>
                  <a:t>Company Size (Number of Employees)</a:t>
                </a:r>
              </a:p>
            </c:rich>
          </c:tx>
          <c:overlay val="0"/>
          <c:spPr>
            <a:noFill/>
            <a:ln>
              <a:noFill/>
            </a:ln>
            <a:effectLst/>
          </c:sp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0002944"/>
        <c:crosses val="autoZero"/>
        <c:auto val="1"/>
        <c:lblAlgn val="ctr"/>
        <c:lblOffset val="100"/>
        <c:noMultiLvlLbl val="0"/>
      </c:catAx>
      <c:valAx>
        <c:axId val="90002944"/>
        <c:scaling>
          <c:orientation val="minMax"/>
        </c:scaling>
        <c:delete val="1"/>
        <c:axPos val="l"/>
        <c:numFmt formatCode="General" sourceLinked="1"/>
        <c:majorTickMark val="none"/>
        <c:minorTickMark val="none"/>
        <c:tickLblPos val="nextTo"/>
        <c:crossAx val="8998323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extLst xmlns:c16r2="http://schemas.microsoft.com/office/drawing/2015/06/chart">
    <c:ext xmlns:c14="http://schemas.microsoft.com/office/drawing/2007/8/2/chart" uri="{781A3756-C4B2-4CAC-9D66-4F8BD8637D16}">
      <c14:pivotOptions>
        <c14:dropZoneFilter val="1"/>
        <c14:dropZoneCategories val="1"/>
        <c14:dropZoneData val="1"/>
      </c14:pivotOptions>
    </c:ext>
  </c:extLst>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CA"/>
  <c:roundedCorners val="0"/>
  <mc:AlternateContent xmlns:mc="http://schemas.openxmlformats.org/markup-compatibility/2006">
    <mc:Choice xmlns:c14="http://schemas.microsoft.com/office/drawing/2007/8/2/chart" Requires="c14">
      <c14:style val="105"/>
    </mc:Choice>
    <mc:Fallback>
      <c:style val="5"/>
    </mc:Fallback>
  </mc:AlternateContent>
  <c:clrMapOvr bg1="lt1" tx1="dk1" bg2="lt2" tx2="dk2" accent1="accent1" accent2="accent2" accent3="accent3" accent4="accent4" accent5="accent5" accent6="accent6" hlink="hlink" folHlink="folHlink"/>
  <c:pivotSource>
    <c:name>[Complete Data Set.xlsx]Charts for Final Factors!PivotTable5</c:name>
    <c:fmtId val="3"/>
  </c:pivotSource>
  <c:chart>
    <c:title>
      <c:tx>
        <c:rich>
          <a:bodyPr rot="0" spcFirstLastPara="1" vertOverflow="ellipsis" vert="horz" wrap="square" anchor="ctr" anchorCtr="1"/>
          <a:lstStyle/>
          <a:p>
            <a:pPr>
              <a:defRPr lang="en-US" sz="1200" b="0" i="0" u="none" strike="noStrike" kern="1200" spc="0" baseline="0">
                <a:solidFill>
                  <a:schemeClr val="tx1"/>
                </a:solidFill>
                <a:latin typeface="+mn-lt"/>
                <a:ea typeface="+mn-ea"/>
                <a:cs typeface="+mn-cs"/>
              </a:defRPr>
            </a:pPr>
            <a:r>
              <a:rPr lang="en-US" dirty="0"/>
              <a:t>Contributing Factors</a:t>
            </a:r>
          </a:p>
        </c:rich>
      </c:tx>
      <c:overlay val="0"/>
      <c:spPr>
        <a:noFill/>
        <a:ln>
          <a:noFill/>
        </a:ln>
        <a:effectLst/>
      </c:spPr>
    </c:title>
    <c:autoTitleDeleted val="0"/>
    <c:pivotFmts>
      <c:pivotFmt>
        <c:idx val="0"/>
        <c:spPr>
          <a:solidFill>
            <a:schemeClr val="accent3"/>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10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1"/>
        <c:spPr>
          <a:solidFill>
            <a:schemeClr val="accent3"/>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10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2"/>
        <c:spPr>
          <a:solidFill>
            <a:schemeClr val="accent3"/>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10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3"/>
        <c:spPr>
          <a:solidFill>
            <a:schemeClr val="accent3"/>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10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4"/>
        <c:spPr>
          <a:solidFill>
            <a:schemeClr val="accent3"/>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10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s>
    <c:plotArea>
      <c:layout/>
      <c:barChart>
        <c:barDir val="bar"/>
        <c:grouping val="clustered"/>
        <c:varyColors val="0"/>
        <c:ser>
          <c:idx val="0"/>
          <c:order val="0"/>
          <c:tx>
            <c:strRef>
              <c:f>'Charts for Final Factors'!$B$2</c:f>
              <c:strCache>
                <c:ptCount val="1"/>
                <c:pt idx="0">
                  <c:v>Total</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en-US" sz="10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'Charts for Final Factors'!$A$3:$A$15</c:f>
              <c:strCache>
                <c:ptCount val="12"/>
                <c:pt idx="0">
                  <c:v>Overexertion and Unusual Control</c:v>
                </c:pt>
                <c:pt idx="1">
                  <c:v>Pushed or Hurt by Object</c:v>
                </c:pt>
                <c:pt idx="2">
                  <c:v>Unsafe Scaffold</c:v>
                </c:pt>
                <c:pt idx="3">
                  <c:v>Unsafe Behaviour/Misjudgement</c:v>
                </c:pt>
                <c:pt idx="4">
                  <c:v>Other Unsafe Tools/Equipment or Usage</c:v>
                </c:pt>
                <c:pt idx="5">
                  <c:v>Unsafe Ladder Use</c:v>
                </c:pt>
                <c:pt idx="6">
                  <c:v>Harmful Conditions</c:v>
                </c:pt>
                <c:pt idx="7">
                  <c:v>Improper Guarding</c:v>
                </c:pt>
                <c:pt idx="8">
                  <c:v>Wearing PPE Improperly</c:v>
                </c:pt>
                <c:pt idx="9">
                  <c:v>Lack of Falls Training</c:v>
                </c:pt>
                <c:pt idx="10">
                  <c:v>Not Wearing PPE</c:v>
                </c:pt>
                <c:pt idx="11">
                  <c:v>Lack of Worksite Instruction</c:v>
                </c:pt>
              </c:strCache>
            </c:strRef>
          </c:cat>
          <c:val>
            <c:numRef>
              <c:f>'Charts for Final Factors'!$B$3:$B$15</c:f>
              <c:numCache>
                <c:formatCode>General</c:formatCode>
                <c:ptCount val="12"/>
                <c:pt idx="0">
                  <c:v>7</c:v>
                </c:pt>
                <c:pt idx="1">
                  <c:v>7</c:v>
                </c:pt>
                <c:pt idx="2">
                  <c:v>7</c:v>
                </c:pt>
                <c:pt idx="3">
                  <c:v>12</c:v>
                </c:pt>
                <c:pt idx="4">
                  <c:v>13</c:v>
                </c:pt>
                <c:pt idx="5">
                  <c:v>16</c:v>
                </c:pt>
                <c:pt idx="6">
                  <c:v>17</c:v>
                </c:pt>
                <c:pt idx="7">
                  <c:v>22</c:v>
                </c:pt>
                <c:pt idx="8">
                  <c:v>24</c:v>
                </c:pt>
                <c:pt idx="9">
                  <c:v>29</c:v>
                </c:pt>
                <c:pt idx="10">
                  <c:v>39</c:v>
                </c:pt>
                <c:pt idx="11">
                  <c:v>44</c:v>
                </c:pt>
              </c:numCache>
            </c:numRef>
          </c:val>
          <c:extLst xmlns:c16r2="http://schemas.microsoft.com/office/drawing/2015/06/chart">
            <c:ext xmlns:c16="http://schemas.microsoft.com/office/drawing/2014/chart" uri="{C3380CC4-5D6E-409C-BE32-E72D297353CC}">
              <c16:uniqueId val="{00000000-88D2-47CF-A383-D8C9F9F6EDB8}"/>
            </c:ext>
          </c:extLst>
        </c:ser>
        <c:dLbls>
          <c:dLblPos val="outEnd"/>
          <c:showLegendKey val="0"/>
          <c:showVal val="1"/>
          <c:showCatName val="0"/>
          <c:showSerName val="0"/>
          <c:showPercent val="0"/>
          <c:showBubbleSize val="0"/>
        </c:dLbls>
        <c:gapWidth val="219"/>
        <c:axId val="121804288"/>
        <c:axId val="121815424"/>
      </c:barChart>
      <c:catAx>
        <c:axId val="12180428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en-US" sz="1000" b="0" i="0" u="none" strike="noStrike" kern="1200" baseline="0">
                <a:solidFill>
                  <a:schemeClr val="tx1"/>
                </a:solidFill>
                <a:latin typeface="+mn-lt"/>
                <a:ea typeface="+mn-ea"/>
                <a:cs typeface="+mn-cs"/>
              </a:defRPr>
            </a:pPr>
            <a:endParaRPr lang="en-US"/>
          </a:p>
        </c:txPr>
        <c:crossAx val="121815424"/>
        <c:crosses val="autoZero"/>
        <c:auto val="1"/>
        <c:lblAlgn val="ctr"/>
        <c:lblOffset val="100"/>
        <c:noMultiLvlLbl val="0"/>
      </c:catAx>
      <c:valAx>
        <c:axId val="121815424"/>
        <c:scaling>
          <c:orientation val="minMax"/>
        </c:scaling>
        <c:delete val="1"/>
        <c:axPos val="b"/>
        <c:numFmt formatCode="General" sourceLinked="1"/>
        <c:majorTickMark val="none"/>
        <c:minorTickMark val="none"/>
        <c:tickLblPos val="nextTo"/>
        <c:crossAx val="121804288"/>
        <c:crosses val="autoZero"/>
        <c:crossBetween val="between"/>
      </c:valAx>
      <c:spPr>
        <a:noFill/>
        <a:ln>
          <a:noFill/>
        </a:ln>
        <a:effectLst/>
      </c:spPr>
    </c:plotArea>
    <c:plotVisOnly val="1"/>
    <c:dispBlanksAs val="gap"/>
    <c:showDLblsOverMax val="0"/>
    <c:extLst xmlns:c16r2="http://schemas.microsoft.com/office/drawing/2015/06/chart"/>
  </c:chart>
  <c:spPr>
    <a:noFill/>
    <a:ln>
      <a:noFill/>
    </a:ln>
    <a:effectLst/>
  </c:spPr>
  <c:txPr>
    <a:bodyPr/>
    <a:lstStyle/>
    <a:p>
      <a:pPr>
        <a:defRPr lang="en-US" sz="1000" b="0" i="0" u="none" strike="noStrike" kern="1200" baseline="0">
          <a:solidFill>
            <a:schemeClr val="tx1"/>
          </a:solidFill>
          <a:latin typeface="+mn-lt"/>
          <a:ea typeface="+mn-ea"/>
          <a:cs typeface="+mn-cs"/>
        </a:defRPr>
      </a:pPr>
      <a:endParaRPr lang="en-US"/>
    </a:p>
  </c:txPr>
  <c:externalData r:id="rId2">
    <c:autoUpdate val="0"/>
  </c:externalData>
  <c:extLst xmlns:c16r2="http://schemas.microsoft.com/office/drawing/2015/06/chart">
    <c:ext xmlns:c16="http://schemas.microsoft.com/office/drawing/2014/chart" uri="{E28EC0CA-F0BB-4C9C-879D-F8772B89E7AC}">
      <c16:pivotOptions16>
        <c16:showExpandCollapseFieldButtons val="1"/>
      </c16:pivotOptions16>
    </c:ext>
    <c:ext xmlns:c14="http://schemas.microsoft.com/office/drawing/2007/8/2/chart" uri="{781A3756-C4B2-4CAC-9D66-4F8BD8637D16}">
      <c14:pivotOptions>
        <c14:dropZoneFilter val="1"/>
        <c14:dropZoneCategories val="1"/>
        <c14:dropZoneData val="1"/>
      </c14:pivotOptions>
    </c:ext>
  </c:extLst>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CA"/>
  <c:roundedCorners val="0"/>
  <mc:AlternateContent xmlns:mc="http://schemas.openxmlformats.org/markup-compatibility/2006">
    <mc:Choice xmlns:c14="http://schemas.microsoft.com/office/drawing/2007/8/2/chart" Requires="c14">
      <c14:style val="102"/>
    </mc:Choice>
    <mc:Fallback>
      <c:style val="2"/>
    </mc:Fallback>
  </mc:AlternateContent>
  <c:pivotSource>
    <c:name>[Complete Data Set.xlsx]Charts for Final Factors!PivotTable23</c:name>
    <c:fmtId val="13"/>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Top</a:t>
            </a:r>
            <a:r>
              <a:rPr lang="en-US" baseline="0" dirty="0"/>
              <a:t> 5 Factors by Age</a:t>
            </a:r>
            <a:endParaRPr lang="en-US" dirty="0"/>
          </a:p>
        </c:rich>
      </c:tx>
      <c:overlay val="0"/>
      <c:spPr>
        <a:noFill/>
        <a:ln>
          <a:noFill/>
        </a:ln>
        <a:effectLst/>
      </c:spPr>
    </c:title>
    <c:autoTitleDeleted val="0"/>
    <c:pivotFmts>
      <c:pivotFmt>
        <c:idx val="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4"/>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5"/>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6"/>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7"/>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8"/>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9"/>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10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1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1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1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13"/>
        <c:spPr>
          <a:solidFill>
            <a:schemeClr val="accent1"/>
          </a:solidFill>
          <a:ln>
            <a:noFill/>
          </a:ln>
          <a:effectLst/>
        </c:spPr>
        <c:marker>
          <c:symbol val="none"/>
        </c:marker>
      </c:pivotFmt>
      <c:pivotFmt>
        <c:idx val="14"/>
        <c:spPr>
          <a:solidFill>
            <a:schemeClr val="accent1"/>
          </a:solidFill>
          <a:ln>
            <a:noFill/>
          </a:ln>
          <a:effectLst/>
        </c:spPr>
        <c:marker>
          <c:symbol val="none"/>
        </c:marker>
      </c:pivotFmt>
      <c:pivotFmt>
        <c:idx val="15"/>
        <c:spPr>
          <a:solidFill>
            <a:schemeClr val="accent1"/>
          </a:solidFill>
          <a:ln>
            <a:noFill/>
          </a:ln>
          <a:effectLst/>
        </c:spPr>
        <c:marker>
          <c:symbol val="none"/>
        </c:marker>
      </c:pivotFmt>
      <c:pivotFmt>
        <c:idx val="16"/>
        <c:spPr>
          <a:solidFill>
            <a:schemeClr val="accent1"/>
          </a:solidFill>
          <a:ln>
            <a:noFill/>
          </a:ln>
          <a:effectLst/>
        </c:spPr>
        <c:marker>
          <c:symbol val="none"/>
        </c:marker>
      </c:pivotFmt>
      <c:pivotFmt>
        <c:idx val="17"/>
        <c:spPr>
          <a:solidFill>
            <a:schemeClr val="accent1"/>
          </a:solidFill>
          <a:ln>
            <a:noFill/>
          </a:ln>
          <a:effectLst/>
        </c:spPr>
        <c:marker>
          <c:symbol val="none"/>
        </c:marker>
      </c:pivotFmt>
      <c:pivotFmt>
        <c:idx val="18"/>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19"/>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10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2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2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10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s>
    <c:plotArea>
      <c:layout/>
      <c:barChart>
        <c:barDir val="col"/>
        <c:grouping val="stacked"/>
        <c:varyColors val="0"/>
        <c:ser>
          <c:idx val="0"/>
          <c:order val="0"/>
          <c:tx>
            <c:strRef>
              <c:f>'Charts for Final Factors'!$B$23:$B$24</c:f>
              <c:strCache>
                <c:ptCount val="1"/>
                <c:pt idx="0">
                  <c:v>Wearing PPE Improperly</c:v>
                </c:pt>
              </c:strCache>
            </c:strRef>
          </c:tx>
          <c:spPr>
            <a:solidFill>
              <a:schemeClr val="bg1">
                <a:lumMod val="5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'Charts for Final Factors'!$A$25:$A$31</c:f>
              <c:strCache>
                <c:ptCount val="6"/>
                <c:pt idx="0">
                  <c:v>15-24</c:v>
                </c:pt>
                <c:pt idx="1">
                  <c:v>25-34</c:v>
                </c:pt>
                <c:pt idx="2">
                  <c:v>35-44</c:v>
                </c:pt>
                <c:pt idx="3">
                  <c:v>45-54</c:v>
                </c:pt>
                <c:pt idx="4">
                  <c:v>55-64</c:v>
                </c:pt>
                <c:pt idx="5">
                  <c:v>65+</c:v>
                </c:pt>
              </c:strCache>
            </c:strRef>
          </c:cat>
          <c:val>
            <c:numRef>
              <c:f>'Charts for Final Factors'!$B$25:$B$31</c:f>
              <c:numCache>
                <c:formatCode>General</c:formatCode>
                <c:ptCount val="6"/>
                <c:pt idx="0">
                  <c:v>4</c:v>
                </c:pt>
                <c:pt idx="1">
                  <c:v>7</c:v>
                </c:pt>
                <c:pt idx="2">
                  <c:v>7</c:v>
                </c:pt>
                <c:pt idx="3">
                  <c:v>5</c:v>
                </c:pt>
                <c:pt idx="4">
                  <c:v>1</c:v>
                </c:pt>
              </c:numCache>
            </c:numRef>
          </c:val>
          <c:extLst xmlns:c16r2="http://schemas.microsoft.com/office/drawing/2015/06/chart">
            <c:ext xmlns:c16="http://schemas.microsoft.com/office/drawing/2014/chart" uri="{C3380CC4-5D6E-409C-BE32-E72D297353CC}">
              <c16:uniqueId val="{00000000-A8E1-4D84-9C10-F25AA3D6EB70}"/>
            </c:ext>
          </c:extLst>
        </c:ser>
        <c:ser>
          <c:idx val="1"/>
          <c:order val="1"/>
          <c:tx>
            <c:strRef>
              <c:f>'Charts for Final Factors'!$C$23:$C$24</c:f>
              <c:strCache>
                <c:ptCount val="1"/>
                <c:pt idx="0">
                  <c:v>Not Wearing PPE</c:v>
                </c:pt>
              </c:strCache>
            </c:strRef>
          </c:tx>
          <c:spPr>
            <a:solidFill>
              <a:schemeClr val="accent6">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10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'Charts for Final Factors'!$A$25:$A$31</c:f>
              <c:strCache>
                <c:ptCount val="6"/>
                <c:pt idx="0">
                  <c:v>15-24</c:v>
                </c:pt>
                <c:pt idx="1">
                  <c:v>25-34</c:v>
                </c:pt>
                <c:pt idx="2">
                  <c:v>35-44</c:v>
                </c:pt>
                <c:pt idx="3">
                  <c:v>45-54</c:v>
                </c:pt>
                <c:pt idx="4">
                  <c:v>55-64</c:v>
                </c:pt>
                <c:pt idx="5">
                  <c:v>65+</c:v>
                </c:pt>
              </c:strCache>
            </c:strRef>
          </c:cat>
          <c:val>
            <c:numRef>
              <c:f>'Charts for Final Factors'!$C$25:$C$31</c:f>
              <c:numCache>
                <c:formatCode>General</c:formatCode>
                <c:ptCount val="6"/>
                <c:pt idx="0">
                  <c:v>2</c:v>
                </c:pt>
                <c:pt idx="1">
                  <c:v>6</c:v>
                </c:pt>
                <c:pt idx="2">
                  <c:v>9</c:v>
                </c:pt>
                <c:pt idx="3">
                  <c:v>8</c:v>
                </c:pt>
                <c:pt idx="4">
                  <c:v>8</c:v>
                </c:pt>
                <c:pt idx="5">
                  <c:v>6</c:v>
                </c:pt>
              </c:numCache>
            </c:numRef>
          </c:val>
          <c:extLst xmlns:c16r2="http://schemas.microsoft.com/office/drawing/2015/06/chart">
            <c:ext xmlns:c16="http://schemas.microsoft.com/office/drawing/2014/chart" uri="{C3380CC4-5D6E-409C-BE32-E72D297353CC}">
              <c16:uniqueId val="{00000001-A8E1-4D84-9C10-F25AA3D6EB70}"/>
            </c:ext>
          </c:extLst>
        </c:ser>
        <c:dLbls>
          <c:dLblPos val="ctr"/>
          <c:showLegendKey val="0"/>
          <c:showVal val="1"/>
          <c:showCatName val="0"/>
          <c:showSerName val="0"/>
          <c:showPercent val="0"/>
          <c:showBubbleSize val="0"/>
        </c:dLbls>
        <c:gapWidth val="219"/>
        <c:overlap val="100"/>
        <c:axId val="110931328"/>
        <c:axId val="110945408"/>
      </c:barChart>
      <c:catAx>
        <c:axId val="1109313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10945408"/>
        <c:crosses val="autoZero"/>
        <c:auto val="1"/>
        <c:lblAlgn val="ctr"/>
        <c:lblOffset val="100"/>
        <c:noMultiLvlLbl val="0"/>
      </c:catAx>
      <c:valAx>
        <c:axId val="110945408"/>
        <c:scaling>
          <c:orientation val="minMax"/>
        </c:scaling>
        <c:delete val="1"/>
        <c:axPos val="l"/>
        <c:numFmt formatCode="General" sourceLinked="1"/>
        <c:majorTickMark val="none"/>
        <c:minorTickMark val="none"/>
        <c:tickLblPos val="nextTo"/>
        <c:crossAx val="110931328"/>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1">
    <c:autoUpdate val="0"/>
  </c:externalData>
  <c:extLst xmlns:c16r2="http://schemas.microsoft.com/office/drawing/2015/06/chart">
    <c:ext xmlns:c16="http://schemas.microsoft.com/office/drawing/2014/chart" uri="{E28EC0CA-F0BB-4C9C-879D-F8772B89E7AC}">
      <c16:pivotOptions16>
        <c16:showExpandCollapseFieldButtons val="1"/>
      </c16:pivotOptions16>
    </c:ext>
    <c:ext xmlns:c14="http://schemas.microsoft.com/office/drawing/2007/8/2/chart" uri="{781A3756-C4B2-4CAC-9D66-4F8BD8637D16}">
      <c14:pivotOptions>
        <c14:dropZoneFilter val="1"/>
        <c14:dropZoneCategories val="1"/>
        <c14:dropZoneData val="1"/>
        <c14:dropZoneSeries val="1"/>
      </c14:pivotOptions>
    </c:ext>
  </c:extLst>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CA"/>
  <c:roundedCorners val="0"/>
  <mc:AlternateContent xmlns:mc="http://schemas.openxmlformats.org/markup-compatibility/2006">
    <mc:Choice xmlns:c14="http://schemas.microsoft.com/office/drawing/2007/8/2/chart" Requires="c14">
      <c14:style val="102"/>
    </mc:Choice>
    <mc:Fallback>
      <c:style val="2"/>
    </mc:Fallback>
  </mc:AlternateContent>
  <c:pivotSource>
    <c:name>[Complete Data Set.xlsx]Charts for Final Factors!PivotTable10</c:name>
    <c:fmtId val="9"/>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Top</a:t>
            </a:r>
            <a:r>
              <a:rPr lang="en-US" baseline="0" dirty="0"/>
              <a:t> 7 Factors for Construction and non-Construction</a:t>
            </a:r>
            <a:endParaRPr lang="en-US" dirty="0"/>
          </a:p>
        </c:rich>
      </c:tx>
      <c:layout>
        <c:manualLayout>
          <c:xMode val="edge"/>
          <c:yMode val="edge"/>
          <c:x val="0.24683586302834915"/>
          <c:y val="0.26521739130434785"/>
        </c:manualLayout>
      </c:layout>
      <c:overlay val="0"/>
      <c:spPr>
        <a:noFill/>
        <a:ln>
          <a:noFill/>
        </a:ln>
        <a:effectLst/>
      </c:spPr>
    </c:title>
    <c:autoTitleDeleted val="0"/>
    <c:pivotFmts>
      <c:pivotFmt>
        <c:idx val="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10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10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10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4"/>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10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5"/>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6"/>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7"/>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8"/>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9"/>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10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1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1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10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1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1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10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14"/>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10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15"/>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10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16"/>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10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17"/>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10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18"/>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10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19"/>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2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10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2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10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2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10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2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10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24"/>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10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25"/>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0">
              <a:spAutoFit/>
            </a:bodyPr>
            <a:lstStyle/>
            <a:p>
              <a:pPr algn="ctr">
                <a:defRPr lang="en-US" sz="10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s>
    <c:plotArea>
      <c:layout/>
      <c:barChart>
        <c:barDir val="bar"/>
        <c:grouping val="stacked"/>
        <c:varyColors val="0"/>
        <c:ser>
          <c:idx val="0"/>
          <c:order val="0"/>
          <c:tx>
            <c:strRef>
              <c:f>'Charts for Final Factors'!$B$53:$B$54</c:f>
              <c:strCache>
                <c:ptCount val="1"/>
                <c:pt idx="0">
                  <c:v>Lack of Worksite Instruction</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'Charts for Final Factors'!$A$55:$A$57</c:f>
              <c:strCache>
                <c:ptCount val="2"/>
                <c:pt idx="0">
                  <c:v>Non-Construction</c:v>
                </c:pt>
                <c:pt idx="1">
                  <c:v>Construction</c:v>
                </c:pt>
              </c:strCache>
            </c:strRef>
          </c:cat>
          <c:val>
            <c:numRef>
              <c:f>'Charts for Final Factors'!$B$55:$B$57</c:f>
              <c:numCache>
                <c:formatCode>General</c:formatCode>
                <c:ptCount val="2"/>
                <c:pt idx="0">
                  <c:v>15</c:v>
                </c:pt>
                <c:pt idx="1">
                  <c:v>29</c:v>
                </c:pt>
              </c:numCache>
            </c:numRef>
          </c:val>
          <c:extLst xmlns:c16r2="http://schemas.microsoft.com/office/drawing/2015/06/chart">
            <c:ext xmlns:c16="http://schemas.microsoft.com/office/drawing/2014/chart" uri="{C3380CC4-5D6E-409C-BE32-E72D297353CC}">
              <c16:uniqueId val="{00000000-E4C4-45C3-A456-8A1959E226D7}"/>
            </c:ext>
          </c:extLst>
        </c:ser>
        <c:ser>
          <c:idx val="1"/>
          <c:order val="1"/>
          <c:tx>
            <c:strRef>
              <c:f>'Charts for Final Factors'!$C$53:$C$54</c:f>
              <c:strCache>
                <c:ptCount val="1"/>
                <c:pt idx="0">
                  <c:v>Not Wearing PPE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10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'Charts for Final Factors'!$A$55:$A$57</c:f>
              <c:strCache>
                <c:ptCount val="2"/>
                <c:pt idx="0">
                  <c:v>Non-Construction</c:v>
                </c:pt>
                <c:pt idx="1">
                  <c:v>Construction</c:v>
                </c:pt>
              </c:strCache>
            </c:strRef>
          </c:cat>
          <c:val>
            <c:numRef>
              <c:f>'Charts for Final Factors'!$C$55:$C$57</c:f>
              <c:numCache>
                <c:formatCode>General</c:formatCode>
                <c:ptCount val="2"/>
                <c:pt idx="0">
                  <c:v>12</c:v>
                </c:pt>
                <c:pt idx="1">
                  <c:v>27</c:v>
                </c:pt>
              </c:numCache>
            </c:numRef>
          </c:val>
          <c:extLst xmlns:c16r2="http://schemas.microsoft.com/office/drawing/2015/06/chart">
            <c:ext xmlns:c16="http://schemas.microsoft.com/office/drawing/2014/chart" uri="{C3380CC4-5D6E-409C-BE32-E72D297353CC}">
              <c16:uniqueId val="{00000001-E4C4-45C3-A456-8A1959E226D7}"/>
            </c:ext>
          </c:extLst>
        </c:ser>
        <c:ser>
          <c:idx val="2"/>
          <c:order val="2"/>
          <c:tx>
            <c:strRef>
              <c:f>'Charts for Final Factors'!$D$53:$D$54</c:f>
              <c:strCache>
                <c:ptCount val="1"/>
                <c:pt idx="0">
                  <c:v>Lack of Falls Training</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10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'Charts for Final Factors'!$A$55:$A$57</c:f>
              <c:strCache>
                <c:ptCount val="2"/>
                <c:pt idx="0">
                  <c:v>Non-Construction</c:v>
                </c:pt>
                <c:pt idx="1">
                  <c:v>Construction</c:v>
                </c:pt>
              </c:strCache>
            </c:strRef>
          </c:cat>
          <c:val>
            <c:numRef>
              <c:f>'Charts for Final Factors'!$D$55:$D$57</c:f>
              <c:numCache>
                <c:formatCode>General</c:formatCode>
                <c:ptCount val="2"/>
                <c:pt idx="0">
                  <c:v>9</c:v>
                </c:pt>
                <c:pt idx="1">
                  <c:v>20</c:v>
                </c:pt>
              </c:numCache>
            </c:numRef>
          </c:val>
          <c:extLst xmlns:c16r2="http://schemas.microsoft.com/office/drawing/2015/06/chart">
            <c:ext xmlns:c16="http://schemas.microsoft.com/office/drawing/2014/chart" uri="{C3380CC4-5D6E-409C-BE32-E72D297353CC}">
              <c16:uniqueId val="{00000002-E4C4-45C3-A456-8A1959E226D7}"/>
            </c:ext>
          </c:extLst>
        </c:ser>
        <c:ser>
          <c:idx val="3"/>
          <c:order val="3"/>
          <c:tx>
            <c:strRef>
              <c:f>'Charts for Final Factors'!$E$53:$E$54</c:f>
              <c:strCache>
                <c:ptCount val="1"/>
                <c:pt idx="0">
                  <c:v>Wearing PPE Improperly</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10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'Charts for Final Factors'!$A$55:$A$57</c:f>
              <c:strCache>
                <c:ptCount val="2"/>
                <c:pt idx="0">
                  <c:v>Non-Construction</c:v>
                </c:pt>
                <c:pt idx="1">
                  <c:v>Construction</c:v>
                </c:pt>
              </c:strCache>
            </c:strRef>
          </c:cat>
          <c:val>
            <c:numRef>
              <c:f>'Charts for Final Factors'!$E$55:$E$57</c:f>
              <c:numCache>
                <c:formatCode>General</c:formatCode>
                <c:ptCount val="2"/>
                <c:pt idx="0">
                  <c:v>4</c:v>
                </c:pt>
                <c:pt idx="1">
                  <c:v>20</c:v>
                </c:pt>
              </c:numCache>
            </c:numRef>
          </c:val>
          <c:extLst xmlns:c16r2="http://schemas.microsoft.com/office/drawing/2015/06/chart">
            <c:ext xmlns:c16="http://schemas.microsoft.com/office/drawing/2014/chart" uri="{C3380CC4-5D6E-409C-BE32-E72D297353CC}">
              <c16:uniqueId val="{00000003-E4C4-45C3-A456-8A1959E226D7}"/>
            </c:ext>
          </c:extLst>
        </c:ser>
        <c:ser>
          <c:idx val="4"/>
          <c:order val="4"/>
          <c:tx>
            <c:strRef>
              <c:f>'Charts for Final Factors'!$F$53:$F$54</c:f>
              <c:strCache>
                <c:ptCount val="1"/>
                <c:pt idx="0">
                  <c:v>Improper Guarding</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10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'Charts for Final Factors'!$A$55:$A$57</c:f>
              <c:strCache>
                <c:ptCount val="2"/>
                <c:pt idx="0">
                  <c:v>Non-Construction</c:v>
                </c:pt>
                <c:pt idx="1">
                  <c:v>Construction</c:v>
                </c:pt>
              </c:strCache>
            </c:strRef>
          </c:cat>
          <c:val>
            <c:numRef>
              <c:f>'Charts for Final Factors'!$F$55:$F$57</c:f>
              <c:numCache>
                <c:formatCode>General</c:formatCode>
                <c:ptCount val="2"/>
                <c:pt idx="0">
                  <c:v>7</c:v>
                </c:pt>
                <c:pt idx="1">
                  <c:v>15</c:v>
                </c:pt>
              </c:numCache>
            </c:numRef>
          </c:val>
          <c:extLst xmlns:c16r2="http://schemas.microsoft.com/office/drawing/2015/06/chart">
            <c:ext xmlns:c16="http://schemas.microsoft.com/office/drawing/2014/chart" uri="{C3380CC4-5D6E-409C-BE32-E72D297353CC}">
              <c16:uniqueId val="{00000004-E4C4-45C3-A456-8A1959E226D7}"/>
            </c:ext>
          </c:extLst>
        </c:ser>
        <c:ser>
          <c:idx val="5"/>
          <c:order val="5"/>
          <c:tx>
            <c:strRef>
              <c:f>'Charts for Final Factors'!$G$53:$G$54</c:f>
              <c:strCache>
                <c:ptCount val="1"/>
                <c:pt idx="0">
                  <c:v>Harmful Conditions</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10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'Charts for Final Factors'!$A$55:$A$57</c:f>
              <c:strCache>
                <c:ptCount val="2"/>
                <c:pt idx="0">
                  <c:v>Non-Construction</c:v>
                </c:pt>
                <c:pt idx="1">
                  <c:v>Construction</c:v>
                </c:pt>
              </c:strCache>
            </c:strRef>
          </c:cat>
          <c:val>
            <c:numRef>
              <c:f>'Charts for Final Factors'!$G$55:$G$57</c:f>
              <c:numCache>
                <c:formatCode>General</c:formatCode>
                <c:ptCount val="2"/>
                <c:pt idx="0">
                  <c:v>8</c:v>
                </c:pt>
                <c:pt idx="1">
                  <c:v>9</c:v>
                </c:pt>
              </c:numCache>
            </c:numRef>
          </c:val>
          <c:extLst xmlns:c16r2="http://schemas.microsoft.com/office/drawing/2015/06/chart">
            <c:ext xmlns:c16="http://schemas.microsoft.com/office/drawing/2014/chart" uri="{C3380CC4-5D6E-409C-BE32-E72D297353CC}">
              <c16:uniqueId val="{00000005-E4C4-45C3-A456-8A1959E226D7}"/>
            </c:ext>
          </c:extLst>
        </c:ser>
        <c:ser>
          <c:idx val="6"/>
          <c:order val="6"/>
          <c:tx>
            <c:strRef>
              <c:f>'Charts for Final Factors'!$H$53:$H$54</c:f>
              <c:strCache>
                <c:ptCount val="1"/>
                <c:pt idx="0">
                  <c:v>Unsafe Ladder Use</c:v>
                </c:pt>
              </c:strCache>
            </c:strRef>
          </c:tx>
          <c:spPr>
            <a:solidFill>
              <a:schemeClr val="accent1">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10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'Charts for Final Factors'!$A$55:$A$57</c:f>
              <c:strCache>
                <c:ptCount val="2"/>
                <c:pt idx="0">
                  <c:v>Non-Construction</c:v>
                </c:pt>
                <c:pt idx="1">
                  <c:v>Construction</c:v>
                </c:pt>
              </c:strCache>
            </c:strRef>
          </c:cat>
          <c:val>
            <c:numRef>
              <c:f>'Charts for Final Factors'!$H$55:$H$57</c:f>
              <c:numCache>
                <c:formatCode>General</c:formatCode>
                <c:ptCount val="2"/>
                <c:pt idx="0">
                  <c:v>7</c:v>
                </c:pt>
                <c:pt idx="1">
                  <c:v>9</c:v>
                </c:pt>
              </c:numCache>
            </c:numRef>
          </c:val>
          <c:extLst xmlns:c16r2="http://schemas.microsoft.com/office/drawing/2015/06/chart">
            <c:ext xmlns:c16="http://schemas.microsoft.com/office/drawing/2014/chart" uri="{C3380CC4-5D6E-409C-BE32-E72D297353CC}">
              <c16:uniqueId val="{00000006-E4C4-45C3-A456-8A1959E226D7}"/>
            </c:ext>
          </c:extLst>
        </c:ser>
        <c:dLbls>
          <c:dLblPos val="ctr"/>
          <c:showLegendKey val="0"/>
          <c:showVal val="1"/>
          <c:showCatName val="0"/>
          <c:showSerName val="0"/>
          <c:showPercent val="0"/>
          <c:showBubbleSize val="0"/>
        </c:dLbls>
        <c:gapWidth val="150"/>
        <c:overlap val="100"/>
        <c:axId val="122225024"/>
        <c:axId val="122226560"/>
      </c:barChart>
      <c:catAx>
        <c:axId val="12222502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2226560"/>
        <c:crosses val="autoZero"/>
        <c:auto val="1"/>
        <c:lblAlgn val="ctr"/>
        <c:lblOffset val="100"/>
        <c:noMultiLvlLbl val="0"/>
      </c:catAx>
      <c:valAx>
        <c:axId val="122226560"/>
        <c:scaling>
          <c:orientation val="minMax"/>
        </c:scaling>
        <c:delete val="1"/>
        <c:axPos val="b"/>
        <c:numFmt formatCode="General" sourceLinked="1"/>
        <c:majorTickMark val="none"/>
        <c:minorTickMark val="none"/>
        <c:tickLblPos val="nextTo"/>
        <c:crossAx val="122225024"/>
        <c:crosses val="autoZero"/>
        <c:crossBetween val="between"/>
      </c:valAx>
      <c:spPr>
        <a:noFill/>
        <a:ln>
          <a:noFill/>
        </a:ln>
        <a:effectLst/>
      </c:spPr>
    </c:plotArea>
    <c:legend>
      <c:legendPos val="t"/>
      <c:layout>
        <c:manualLayout>
          <c:xMode val="edge"/>
          <c:yMode val="edge"/>
          <c:x val="1.9194311189298943E-2"/>
          <c:y val="0.13521739130434782"/>
          <c:w val="0.94623267898383367"/>
          <c:h val="0.12257035261896611"/>
        </c:manualLayout>
      </c:layout>
      <c:overlay val="0"/>
      <c:spPr>
        <a:noFill/>
        <a:ln>
          <a:noFill/>
        </a:ln>
        <a:effectLst/>
      </c:spPr>
      <c:txPr>
        <a:bodyPr rot="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1">
    <c:autoUpdate val="0"/>
  </c:externalData>
  <c:extLst xmlns:c16r2="http://schemas.microsoft.com/office/drawing/2015/06/chart">
    <c:ext xmlns:c16="http://schemas.microsoft.com/office/drawing/2014/chart" uri="{E28EC0CA-F0BB-4C9C-879D-F8772B89E7AC}">
      <c16:pivotOptions16>
        <c16:showExpandCollapseFieldButtons val="1"/>
      </c16:pivotOptions16>
    </c:ext>
    <c:ext xmlns:c14="http://schemas.microsoft.com/office/drawing/2007/8/2/chart" uri="{781A3756-C4B2-4CAC-9D66-4F8BD8637D16}">
      <c14:pivotOptions>
        <c14:dropZoneFilter val="1"/>
        <c14:dropZoneCategories val="1"/>
        <c14:dropZoneData val="1"/>
        <c14:dropZoneSeries val="1"/>
      </c14:pivotOptions>
    </c:ext>
  </c:extLst>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CA"/>
  <c:roundedCorners val="0"/>
  <mc:AlternateContent xmlns:mc="http://schemas.openxmlformats.org/markup-compatibility/2006">
    <mc:Choice xmlns:c14="http://schemas.microsoft.com/office/drawing/2007/8/2/chart" Requires="c14">
      <c14:style val="102"/>
    </mc:Choice>
    <mc:Fallback>
      <c:style val="2"/>
    </mc:Fallback>
  </mc:AlternateContent>
  <c:pivotSource>
    <c:name>[Complete Data Set.xlsx]Charts for Final Factors!PivotTable14</c:name>
    <c:fmtId val="-1"/>
  </c:pivotSource>
  <c:chart>
    <c:autoTitleDeleted val="1"/>
    <c:pivotFmts>
      <c:pivotFmt>
        <c:idx val="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4"/>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5"/>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s>
    <c:plotArea>
      <c:layout/>
      <c:barChart>
        <c:barDir val="col"/>
        <c:grouping val="stacked"/>
        <c:varyColors val="0"/>
        <c:ser>
          <c:idx val="0"/>
          <c:order val="0"/>
          <c:tx>
            <c:strRef>
              <c:f>'Charts for Final Factors'!$B$82:$B$83</c:f>
              <c:strCache>
                <c:ptCount val="1"/>
                <c:pt idx="0">
                  <c:v>No Falls Training</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'Charts for Final Factors'!$A$84:$A$86</c:f>
              <c:strCache>
                <c:ptCount val="2"/>
                <c:pt idx="0">
                  <c:v>Construction</c:v>
                </c:pt>
                <c:pt idx="1">
                  <c:v>Non-Construction</c:v>
                </c:pt>
              </c:strCache>
            </c:strRef>
          </c:cat>
          <c:val>
            <c:numRef>
              <c:f>'Charts for Final Factors'!$B$84:$B$86</c:f>
              <c:numCache>
                <c:formatCode>General</c:formatCode>
                <c:ptCount val="2"/>
                <c:pt idx="0">
                  <c:v>20</c:v>
                </c:pt>
                <c:pt idx="1">
                  <c:v>9</c:v>
                </c:pt>
              </c:numCache>
            </c:numRef>
          </c:val>
          <c:extLst xmlns:c16r2="http://schemas.microsoft.com/office/drawing/2015/06/chart">
            <c:ext xmlns:c16="http://schemas.microsoft.com/office/drawing/2014/chart" uri="{C3380CC4-5D6E-409C-BE32-E72D297353CC}">
              <c16:uniqueId val="{00000000-FAD7-4F99-88F9-742C06280814}"/>
            </c:ext>
          </c:extLst>
        </c:ser>
        <c:ser>
          <c:idx val="1"/>
          <c:order val="1"/>
          <c:tx>
            <c:strRef>
              <c:f>'Charts for Final Factors'!$C$82:$C$83</c:f>
              <c:strCache>
                <c:ptCount val="1"/>
                <c:pt idx="0">
                  <c:v>Falls Training</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'Charts for Final Factors'!$A$84:$A$86</c:f>
              <c:strCache>
                <c:ptCount val="2"/>
                <c:pt idx="0">
                  <c:v>Construction</c:v>
                </c:pt>
                <c:pt idx="1">
                  <c:v>Non-Construction</c:v>
                </c:pt>
              </c:strCache>
            </c:strRef>
          </c:cat>
          <c:val>
            <c:numRef>
              <c:f>'Charts for Final Factors'!$C$84:$C$86</c:f>
              <c:numCache>
                <c:formatCode>General</c:formatCode>
                <c:ptCount val="2"/>
                <c:pt idx="0">
                  <c:v>32</c:v>
                </c:pt>
                <c:pt idx="1">
                  <c:v>5</c:v>
                </c:pt>
              </c:numCache>
            </c:numRef>
          </c:val>
          <c:extLst xmlns:c16r2="http://schemas.microsoft.com/office/drawing/2015/06/chart">
            <c:ext xmlns:c16="http://schemas.microsoft.com/office/drawing/2014/chart" uri="{C3380CC4-5D6E-409C-BE32-E72D297353CC}">
              <c16:uniqueId val="{00000001-FAD7-4F99-88F9-742C06280814}"/>
            </c:ext>
          </c:extLst>
        </c:ser>
        <c:dLbls>
          <c:dLblPos val="ctr"/>
          <c:showLegendKey val="0"/>
          <c:showVal val="1"/>
          <c:showCatName val="0"/>
          <c:showSerName val="0"/>
          <c:showPercent val="0"/>
          <c:showBubbleSize val="0"/>
        </c:dLbls>
        <c:gapWidth val="150"/>
        <c:overlap val="100"/>
        <c:axId val="122294656"/>
        <c:axId val="122296192"/>
      </c:barChart>
      <c:catAx>
        <c:axId val="1222946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2296192"/>
        <c:crosses val="autoZero"/>
        <c:auto val="1"/>
        <c:lblAlgn val="ctr"/>
        <c:lblOffset val="100"/>
        <c:noMultiLvlLbl val="0"/>
      </c:catAx>
      <c:valAx>
        <c:axId val="122296192"/>
        <c:scaling>
          <c:orientation val="minMax"/>
        </c:scaling>
        <c:delete val="1"/>
        <c:axPos val="l"/>
        <c:numFmt formatCode="General" sourceLinked="1"/>
        <c:majorTickMark val="none"/>
        <c:minorTickMark val="none"/>
        <c:tickLblPos val="nextTo"/>
        <c:crossAx val="122294656"/>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1">
    <c:autoUpdate val="0"/>
  </c:externalData>
  <c:extLst xmlns:c16r2="http://schemas.microsoft.com/office/drawing/2015/06/chart">
    <c:ext xmlns:c16="http://schemas.microsoft.com/office/drawing/2014/chart" uri="{E28EC0CA-F0BB-4C9C-879D-F8772B89E7AC}">
      <c16:pivotOptions16>
        <c16:showExpandCollapseFieldButtons val="1"/>
      </c16:pivotOptions16>
    </c:ext>
    <c:ext xmlns:c14="http://schemas.microsoft.com/office/drawing/2007/8/2/chart" uri="{781A3756-C4B2-4CAC-9D66-4F8BD8637D16}">
      <c14:pivotOptions>
        <c14:dropZoneFilter val="1"/>
        <c14:dropZoneCategories val="1"/>
        <c14:dropZoneData val="1"/>
        <c14:dropZoneSeries val="1"/>
      </c14:pivotOptions>
    </c:ext>
  </c:extLst>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CA"/>
  <c:roundedCorners val="0"/>
  <mc:AlternateContent xmlns:mc="http://schemas.openxmlformats.org/markup-compatibility/2006">
    <mc:Choice xmlns:c14="http://schemas.microsoft.com/office/drawing/2007/8/2/chart" Requires="c14">
      <c14:style val="105"/>
    </mc:Choice>
    <mc:Fallback>
      <c:style val="5"/>
    </mc:Fallback>
  </mc:AlternateContent>
  <c:clrMapOvr bg1="lt1" tx1="dk1" bg2="lt2" tx2="dk2" accent1="accent1" accent2="accent2" accent3="accent3" accent4="accent4" accent5="accent5" accent6="accent6" hlink="hlink" folHlink="folHlink"/>
  <c:pivotSource>
    <c:name>[Complete Data Set.xlsx]Charts for Final Factors!PivotTable16</c:name>
    <c:fmtId val="3"/>
  </c:pivotSource>
  <c:chart>
    <c:title>
      <c:tx>
        <c:rich>
          <a:bodyPr rot="0" spcFirstLastPara="1" vertOverflow="ellipsis" vert="horz" wrap="square" anchor="ctr" anchorCtr="1"/>
          <a:lstStyle/>
          <a:p>
            <a:pPr>
              <a:defRPr lang="en-US" sz="1200" b="0" i="0" u="none" strike="noStrike" kern="1200" spc="0" baseline="0">
                <a:solidFill>
                  <a:schemeClr val="tx1"/>
                </a:solidFill>
                <a:latin typeface="+mn-lt"/>
                <a:ea typeface="+mn-ea"/>
                <a:cs typeface="+mn-cs"/>
              </a:defRPr>
            </a:pPr>
            <a:r>
              <a:rPr lang="en-US" dirty="0"/>
              <a:t>Factors</a:t>
            </a:r>
            <a:r>
              <a:rPr lang="en-US" baseline="0" dirty="0"/>
              <a:t> Present When Falls Training is Evident</a:t>
            </a:r>
            <a:endParaRPr lang="en-US" dirty="0"/>
          </a:p>
        </c:rich>
      </c:tx>
      <c:overlay val="0"/>
      <c:spPr>
        <a:noFill/>
        <a:ln>
          <a:noFill/>
        </a:ln>
        <a:effectLst/>
      </c:spPr>
    </c:title>
    <c:autoTitleDeleted val="0"/>
    <c:pivotFmts>
      <c:pivotFmt>
        <c:idx val="0"/>
        <c:spPr>
          <a:solidFill>
            <a:schemeClr val="accent3"/>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10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1"/>
        <c:spPr>
          <a:solidFill>
            <a:schemeClr val="accent3"/>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10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2"/>
        <c:spPr>
          <a:solidFill>
            <a:schemeClr val="accent3"/>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10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3"/>
        <c:spPr>
          <a:solidFill>
            <a:schemeClr val="accent3"/>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10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4"/>
        <c:spPr>
          <a:solidFill>
            <a:schemeClr val="accent3"/>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10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5"/>
        <c:spPr>
          <a:solidFill>
            <a:schemeClr val="accent3"/>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10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s>
    <c:plotArea>
      <c:layout/>
      <c:barChart>
        <c:barDir val="bar"/>
        <c:grouping val="clustered"/>
        <c:varyColors val="0"/>
        <c:ser>
          <c:idx val="0"/>
          <c:order val="0"/>
          <c:tx>
            <c:strRef>
              <c:f>'Charts for Final Factors'!$B$97</c:f>
              <c:strCache>
                <c:ptCount val="1"/>
                <c:pt idx="0">
                  <c:v>Total</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en-US" sz="10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'Charts for Final Factors'!$A$98:$A$109</c:f>
              <c:strCache>
                <c:ptCount val="11"/>
                <c:pt idx="0">
                  <c:v>Overexertion and Unusual Control</c:v>
                </c:pt>
                <c:pt idx="1">
                  <c:v>Harmful Conditions</c:v>
                </c:pt>
                <c:pt idx="2">
                  <c:v>Unsafe Scaffold</c:v>
                </c:pt>
                <c:pt idx="3">
                  <c:v>Unsafe Ladder Use</c:v>
                </c:pt>
                <c:pt idx="4">
                  <c:v>Pushed or Hurt by Object</c:v>
                </c:pt>
                <c:pt idx="5">
                  <c:v>Unsafe Behaviour/Misjudgement</c:v>
                </c:pt>
                <c:pt idx="6">
                  <c:v>Other Unsafe Tools/Equipment or Usage</c:v>
                </c:pt>
                <c:pt idx="7">
                  <c:v>Improper Guarding</c:v>
                </c:pt>
                <c:pt idx="8">
                  <c:v>Not Wearing PPE</c:v>
                </c:pt>
                <c:pt idx="9">
                  <c:v>Lack of Worksite Instruction</c:v>
                </c:pt>
                <c:pt idx="10">
                  <c:v>Wearing PPE Improperly</c:v>
                </c:pt>
              </c:strCache>
            </c:strRef>
          </c:cat>
          <c:val>
            <c:numRef>
              <c:f>'Charts for Final Factors'!$B$98:$B$109</c:f>
              <c:numCache>
                <c:formatCode>General</c:formatCode>
                <c:ptCount val="11"/>
                <c:pt idx="0">
                  <c:v>2</c:v>
                </c:pt>
                <c:pt idx="1">
                  <c:v>2</c:v>
                </c:pt>
                <c:pt idx="2">
                  <c:v>3</c:v>
                </c:pt>
                <c:pt idx="3">
                  <c:v>3</c:v>
                </c:pt>
                <c:pt idx="4">
                  <c:v>4</c:v>
                </c:pt>
                <c:pt idx="5">
                  <c:v>4</c:v>
                </c:pt>
                <c:pt idx="6">
                  <c:v>6</c:v>
                </c:pt>
                <c:pt idx="7">
                  <c:v>9</c:v>
                </c:pt>
                <c:pt idx="8">
                  <c:v>12</c:v>
                </c:pt>
                <c:pt idx="9">
                  <c:v>13</c:v>
                </c:pt>
                <c:pt idx="10">
                  <c:v>16</c:v>
                </c:pt>
              </c:numCache>
            </c:numRef>
          </c:val>
          <c:extLst xmlns:c16r2="http://schemas.microsoft.com/office/drawing/2015/06/chart">
            <c:ext xmlns:c16="http://schemas.microsoft.com/office/drawing/2014/chart" uri="{C3380CC4-5D6E-409C-BE32-E72D297353CC}">
              <c16:uniqueId val="{00000000-29EC-4123-8DA4-09A5BD9E9E33}"/>
            </c:ext>
          </c:extLst>
        </c:ser>
        <c:dLbls>
          <c:dLblPos val="outEnd"/>
          <c:showLegendKey val="0"/>
          <c:showVal val="1"/>
          <c:showCatName val="0"/>
          <c:showSerName val="0"/>
          <c:showPercent val="0"/>
          <c:showBubbleSize val="0"/>
        </c:dLbls>
        <c:gapWidth val="219"/>
        <c:axId val="122375168"/>
        <c:axId val="122390400"/>
      </c:barChart>
      <c:catAx>
        <c:axId val="12237516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en-US" sz="1000" b="0" i="0" u="none" strike="noStrike" kern="1200" baseline="0">
                <a:solidFill>
                  <a:schemeClr val="tx1"/>
                </a:solidFill>
                <a:latin typeface="+mn-lt"/>
                <a:ea typeface="+mn-ea"/>
                <a:cs typeface="+mn-cs"/>
              </a:defRPr>
            </a:pPr>
            <a:endParaRPr lang="en-US"/>
          </a:p>
        </c:txPr>
        <c:crossAx val="122390400"/>
        <c:crosses val="autoZero"/>
        <c:auto val="1"/>
        <c:lblAlgn val="ctr"/>
        <c:lblOffset val="100"/>
        <c:noMultiLvlLbl val="0"/>
      </c:catAx>
      <c:valAx>
        <c:axId val="122390400"/>
        <c:scaling>
          <c:orientation val="minMax"/>
        </c:scaling>
        <c:delete val="1"/>
        <c:axPos val="b"/>
        <c:numFmt formatCode="General" sourceLinked="1"/>
        <c:majorTickMark val="none"/>
        <c:minorTickMark val="none"/>
        <c:tickLblPos val="nextTo"/>
        <c:crossAx val="122375168"/>
        <c:crosses val="autoZero"/>
        <c:crossBetween val="between"/>
      </c:valAx>
      <c:spPr>
        <a:noFill/>
        <a:ln>
          <a:noFill/>
        </a:ln>
        <a:effectLst/>
      </c:spPr>
    </c:plotArea>
    <c:plotVisOnly val="1"/>
    <c:dispBlanksAs val="gap"/>
    <c:showDLblsOverMax val="0"/>
    <c:extLst xmlns:c16r2="http://schemas.microsoft.com/office/drawing/2015/06/chart"/>
  </c:chart>
  <c:spPr>
    <a:noFill/>
    <a:ln>
      <a:noFill/>
    </a:ln>
    <a:effectLst/>
  </c:spPr>
  <c:txPr>
    <a:bodyPr/>
    <a:lstStyle/>
    <a:p>
      <a:pPr>
        <a:defRPr lang="en-US" sz="1000" b="0" i="0" u="none" strike="noStrike" kern="1200" baseline="0">
          <a:solidFill>
            <a:schemeClr val="tx1"/>
          </a:solidFill>
          <a:latin typeface="+mn-lt"/>
          <a:ea typeface="+mn-ea"/>
          <a:cs typeface="+mn-cs"/>
        </a:defRPr>
      </a:pPr>
      <a:endParaRPr lang="en-US"/>
    </a:p>
  </c:txPr>
  <c:externalData r:id="rId2">
    <c:autoUpdate val="0"/>
  </c:externalData>
  <c:extLst xmlns:c16r2="http://schemas.microsoft.com/office/drawing/2015/06/chart">
    <c:ext xmlns:c16="http://schemas.microsoft.com/office/drawing/2014/chart" uri="{E28EC0CA-F0BB-4C9C-879D-F8772B89E7AC}">
      <c16:pivotOptions16>
        <c16:showExpandCollapseFieldButtons val="1"/>
      </c16:pivotOptions16>
    </c:ext>
    <c:ext xmlns:c14="http://schemas.microsoft.com/office/drawing/2007/8/2/chart" uri="{781A3756-C4B2-4CAC-9D66-4F8BD8637D16}">
      <c14:pivotOptions>
        <c14:dropZoneFilter val="1"/>
        <c14:dropZoneCategories val="1"/>
        <c14:dropZoneData val="1"/>
      </c14:pivotOptions>
    </c:ext>
  </c:extLst>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CA"/>
  <c:roundedCorners val="0"/>
  <mc:AlternateContent xmlns:mc="http://schemas.openxmlformats.org/markup-compatibility/2006">
    <mc:Choice xmlns:c14="http://schemas.microsoft.com/office/drawing/2007/8/2/chart" Requires="c14">
      <c14:style val="105"/>
    </mc:Choice>
    <mc:Fallback>
      <c:style val="5"/>
    </mc:Fallback>
  </mc:AlternateContent>
  <c:clrMapOvr bg1="lt1" tx1="dk1" bg2="lt2" tx2="dk2" accent1="accent1" accent2="accent2" accent3="accent3" accent4="accent4" accent5="accent5" accent6="accent6" hlink="hlink" folHlink="folHlink"/>
  <c:pivotSource>
    <c:name>[Complete Data Set.xlsx]Charts for Final!PivotTable3</c:name>
    <c:fmtId val="4"/>
  </c:pivotSource>
  <c:chart>
    <c:autoTitleDeleted val="1"/>
    <c:pivotFmts>
      <c:pivotFmt>
        <c:idx val="0"/>
        <c:spPr>
          <a:solidFill>
            <a:schemeClr val="accent3"/>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10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1"/>
        <c:spPr>
          <a:solidFill>
            <a:schemeClr val="accent3"/>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10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2"/>
        <c:spPr>
          <a:solidFill>
            <a:schemeClr val="accent3"/>
          </a:solidFill>
          <a:ln w="28575" cap="rnd">
            <a:solidFill>
              <a:schemeClr val="accent3"/>
            </a:solidFill>
            <a:round/>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1000" b="0" i="0" u="none" strike="noStrike" kern="1200" baseline="0">
                  <a:solidFill>
                    <a:schemeClr val="tx1"/>
                  </a:solidFill>
                  <a:latin typeface="+mn-lt"/>
                  <a:ea typeface="+mn-ea"/>
                  <a:cs typeface="+mn-cs"/>
                </a:defRPr>
              </a:pPr>
              <a:endParaRPr lang="en-US"/>
            </a:p>
          </c:txPr>
          <c:dLblPos val="t"/>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3"/>
        <c:spPr>
          <a:solidFill>
            <a:schemeClr val="accent3"/>
          </a:solidFill>
          <a:ln w="28575" cap="rnd">
            <a:solidFill>
              <a:schemeClr val="accent3"/>
            </a:solidFill>
            <a:round/>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1000" b="0" i="0" u="none" strike="noStrike" kern="1200" baseline="0">
                  <a:solidFill>
                    <a:schemeClr val="tx1"/>
                  </a:solidFill>
                  <a:latin typeface="+mn-lt"/>
                  <a:ea typeface="+mn-ea"/>
                  <a:cs typeface="+mn-cs"/>
                </a:defRPr>
              </a:pPr>
              <a:endParaRPr lang="en-US"/>
            </a:p>
          </c:txPr>
          <c:dLblPos val="t"/>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4"/>
        <c:spPr>
          <a:solidFill>
            <a:schemeClr val="accent3"/>
          </a:solidFill>
          <a:ln w="28575" cap="rnd">
            <a:solidFill>
              <a:schemeClr val="accent3"/>
            </a:solidFill>
            <a:round/>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1000" b="0" i="0" u="none" strike="noStrike" kern="1200" baseline="0">
                  <a:solidFill>
                    <a:schemeClr val="tx1"/>
                  </a:solidFill>
                  <a:latin typeface="+mn-lt"/>
                  <a:ea typeface="+mn-ea"/>
                  <a:cs typeface="+mn-cs"/>
                </a:defRPr>
              </a:pPr>
              <a:endParaRPr lang="en-US"/>
            </a:p>
          </c:txPr>
          <c:dLblPos val="t"/>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s>
    <c:plotArea>
      <c:layout/>
      <c:lineChart>
        <c:grouping val="standard"/>
        <c:varyColors val="0"/>
        <c:ser>
          <c:idx val="0"/>
          <c:order val="0"/>
          <c:tx>
            <c:strRef>
              <c:f>'Charts for Final'!$B$33</c:f>
              <c:strCache>
                <c:ptCount val="1"/>
                <c:pt idx="0">
                  <c:v>Total</c:v>
                </c:pt>
              </c:strCache>
            </c:strRef>
          </c:tx>
          <c:spPr>
            <a:ln w="28575" cap="rnd">
              <a:solidFill>
                <a:sysClr val="window" lastClr="FFFFFF">
                  <a:lumMod val="50000"/>
                </a:sys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lang="en-US" sz="1000" b="0" i="0" u="none" strike="noStrike" kern="1200" baseline="0">
                    <a:solidFill>
                      <a:schemeClr val="tx1"/>
                    </a:solidFill>
                    <a:latin typeface="+mn-lt"/>
                    <a:ea typeface="+mn-ea"/>
                    <a:cs typeface="+mn-cs"/>
                  </a:defRPr>
                </a:pPr>
                <a:endParaRPr lang="en-US"/>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'Charts for Final'!$A$34:$A$46</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'Charts for Final'!$B$34:$B$46</c:f>
              <c:numCache>
                <c:formatCode>General</c:formatCode>
                <c:ptCount val="12"/>
                <c:pt idx="0">
                  <c:v>5</c:v>
                </c:pt>
                <c:pt idx="1">
                  <c:v>6</c:v>
                </c:pt>
                <c:pt idx="2">
                  <c:v>5</c:v>
                </c:pt>
                <c:pt idx="3">
                  <c:v>6</c:v>
                </c:pt>
                <c:pt idx="4">
                  <c:v>4</c:v>
                </c:pt>
                <c:pt idx="5">
                  <c:v>8</c:v>
                </c:pt>
                <c:pt idx="6">
                  <c:v>12</c:v>
                </c:pt>
                <c:pt idx="7">
                  <c:v>15</c:v>
                </c:pt>
                <c:pt idx="8">
                  <c:v>3</c:v>
                </c:pt>
                <c:pt idx="9">
                  <c:v>10</c:v>
                </c:pt>
                <c:pt idx="10">
                  <c:v>8</c:v>
                </c:pt>
                <c:pt idx="11">
                  <c:v>10</c:v>
                </c:pt>
              </c:numCache>
            </c:numRef>
          </c:val>
          <c:smooth val="0"/>
          <c:extLst xmlns:c16r2="http://schemas.microsoft.com/office/drawing/2015/06/chart">
            <c:ext xmlns:c16="http://schemas.microsoft.com/office/drawing/2014/chart" uri="{C3380CC4-5D6E-409C-BE32-E72D297353CC}">
              <c16:uniqueId val="{00000000-5CF9-4096-AE89-A3838C84C773}"/>
            </c:ext>
          </c:extLst>
        </c:ser>
        <c:dLbls>
          <c:showLegendKey val="0"/>
          <c:showVal val="1"/>
          <c:showCatName val="0"/>
          <c:showSerName val="0"/>
          <c:showPercent val="0"/>
          <c:showBubbleSize val="0"/>
        </c:dLbls>
        <c:marker val="1"/>
        <c:smooth val="0"/>
        <c:axId val="92441984"/>
        <c:axId val="92444928"/>
      </c:lineChart>
      <c:catAx>
        <c:axId val="924419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en-US" sz="1000" b="0" i="0" u="none" strike="noStrike" kern="1200" baseline="0">
                <a:solidFill>
                  <a:schemeClr val="tx1"/>
                </a:solidFill>
                <a:latin typeface="+mn-lt"/>
                <a:ea typeface="+mn-ea"/>
                <a:cs typeface="+mn-cs"/>
              </a:defRPr>
            </a:pPr>
            <a:endParaRPr lang="en-US"/>
          </a:p>
        </c:txPr>
        <c:crossAx val="92444928"/>
        <c:crosses val="autoZero"/>
        <c:auto val="1"/>
        <c:lblAlgn val="ctr"/>
        <c:lblOffset val="100"/>
        <c:noMultiLvlLbl val="0"/>
      </c:catAx>
      <c:valAx>
        <c:axId val="92444928"/>
        <c:scaling>
          <c:orientation val="minMax"/>
        </c:scaling>
        <c:delete val="1"/>
        <c:axPos val="l"/>
        <c:numFmt formatCode="General" sourceLinked="1"/>
        <c:majorTickMark val="none"/>
        <c:minorTickMark val="none"/>
        <c:tickLblPos val="nextTo"/>
        <c:crossAx val="92441984"/>
        <c:crosses val="autoZero"/>
        <c:crossBetween val="between"/>
      </c:valAx>
      <c:spPr>
        <a:noFill/>
        <a:ln>
          <a:noFill/>
        </a:ln>
        <a:effectLst/>
      </c:spPr>
    </c:plotArea>
    <c:plotVisOnly val="1"/>
    <c:dispBlanksAs val="gap"/>
    <c:showDLblsOverMax val="0"/>
    <c:extLst xmlns:c16r2="http://schemas.microsoft.com/office/drawing/2015/06/chart"/>
  </c:chart>
  <c:spPr>
    <a:noFill/>
    <a:ln>
      <a:noFill/>
    </a:ln>
    <a:effectLst/>
  </c:spPr>
  <c:txPr>
    <a:bodyPr/>
    <a:lstStyle/>
    <a:p>
      <a:pPr>
        <a:defRPr lang="en-US" sz="1000" b="0" i="0" u="none" strike="noStrike" kern="1200" baseline="0">
          <a:solidFill>
            <a:schemeClr val="tx1"/>
          </a:solidFill>
          <a:latin typeface="+mn-lt"/>
          <a:ea typeface="+mn-ea"/>
          <a:cs typeface="+mn-cs"/>
        </a:defRPr>
      </a:pPr>
      <a:endParaRPr lang="en-US"/>
    </a:p>
  </c:txPr>
  <c:externalData r:id="rId2">
    <c:autoUpdate val="0"/>
  </c:externalData>
  <c:extLst xmlns:c16r2="http://schemas.microsoft.com/office/drawing/2015/06/chart">
    <c:ext xmlns:c16="http://schemas.microsoft.com/office/drawing/2014/chart" uri="{E28EC0CA-F0BB-4C9C-879D-F8772B89E7AC}">
      <c16:pivotOptions16>
        <c16:showExpandCollapseFieldButtons val="1"/>
      </c16:pivotOptions16>
    </c:ext>
    <c:ext xmlns:c14="http://schemas.microsoft.com/office/drawing/2007/8/2/chart" uri="{781A3756-C4B2-4CAC-9D66-4F8BD8637D16}">
      <c14:pivotOptions>
        <c14:dropZoneFilter val="1"/>
        <c14:dropZoneCategories val="1"/>
        <c14:dropZoneData val="1"/>
      </c14:pivotOptions>
    </c:ext>
  </c:extLst>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CA"/>
  <c:roundedCorners val="0"/>
  <mc:AlternateContent xmlns:mc="http://schemas.openxmlformats.org/markup-compatibility/2006">
    <mc:Choice xmlns:c14="http://schemas.microsoft.com/office/drawing/2007/8/2/chart" Requires="c14">
      <c14:style val="105"/>
    </mc:Choice>
    <mc:Fallback>
      <c:style val="5"/>
    </mc:Fallback>
  </mc:AlternateContent>
  <c:clrMapOvr bg1="lt1" tx1="dk1" bg2="lt2" tx2="dk2" accent1="accent1" accent2="accent2" accent3="accent3" accent4="accent4" accent5="accent5" accent6="accent6" hlink="hlink" folHlink="folHlink"/>
  <c:chart>
    <c:autoTitleDeleted val="1"/>
    <c:pivotFmts>
      <c:pivotFmt>
        <c:idx val="0"/>
        <c:spPr>
          <a:solidFill>
            <a:schemeClr val="accent3"/>
          </a:solidFill>
          <a:ln w="28575" cap="rnd">
            <a:solidFill>
              <a:schemeClr val="accent3"/>
            </a:solidFill>
            <a:round/>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s>
    <c:plotArea>
      <c:layout/>
      <c:lineChart>
        <c:grouping val="standard"/>
        <c:varyColors val="0"/>
        <c:ser>
          <c:idx val="0"/>
          <c:order val="0"/>
          <c:spPr>
            <a:ln w="28575" cap="rnd">
              <a:solidFill>
                <a:schemeClr val="accent3"/>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'Charts for Final'!$D$52:$D$68</c:f>
              <c:strCache>
                <c:ptCount val="17"/>
                <c:pt idx="0">
                  <c:v>7 AM</c:v>
                </c:pt>
                <c:pt idx="1">
                  <c:v>8 AM</c:v>
                </c:pt>
                <c:pt idx="2">
                  <c:v>9 AM</c:v>
                </c:pt>
                <c:pt idx="3">
                  <c:v>10 AM</c:v>
                </c:pt>
                <c:pt idx="4">
                  <c:v>11 AM</c:v>
                </c:pt>
                <c:pt idx="5">
                  <c:v>12 PM</c:v>
                </c:pt>
                <c:pt idx="6">
                  <c:v>1 PM</c:v>
                </c:pt>
                <c:pt idx="7">
                  <c:v>2 PM</c:v>
                </c:pt>
                <c:pt idx="8">
                  <c:v>3 PM</c:v>
                </c:pt>
                <c:pt idx="9">
                  <c:v>4 PM</c:v>
                </c:pt>
                <c:pt idx="10">
                  <c:v>5 PM</c:v>
                </c:pt>
                <c:pt idx="11">
                  <c:v>6 PM</c:v>
                </c:pt>
                <c:pt idx="12">
                  <c:v>7 PM</c:v>
                </c:pt>
                <c:pt idx="13">
                  <c:v>8 Pm</c:v>
                </c:pt>
                <c:pt idx="14">
                  <c:v>9 PM</c:v>
                </c:pt>
                <c:pt idx="15">
                  <c:v>10 PM</c:v>
                </c:pt>
                <c:pt idx="16">
                  <c:v>11 PM</c:v>
                </c:pt>
              </c:strCache>
            </c:strRef>
          </c:cat>
          <c:val>
            <c:numRef>
              <c:f>'Charts for Final'!$E$52:$E$68</c:f>
              <c:numCache>
                <c:formatCode>General</c:formatCode>
                <c:ptCount val="17"/>
                <c:pt idx="0">
                  <c:v>3</c:v>
                </c:pt>
                <c:pt idx="1">
                  <c:v>1</c:v>
                </c:pt>
                <c:pt idx="2">
                  <c:v>6</c:v>
                </c:pt>
                <c:pt idx="3">
                  <c:v>9</c:v>
                </c:pt>
                <c:pt idx="4">
                  <c:v>11</c:v>
                </c:pt>
                <c:pt idx="5">
                  <c:v>5</c:v>
                </c:pt>
                <c:pt idx="6">
                  <c:v>9</c:v>
                </c:pt>
                <c:pt idx="7">
                  <c:v>13</c:v>
                </c:pt>
                <c:pt idx="8">
                  <c:v>9</c:v>
                </c:pt>
                <c:pt idx="9">
                  <c:v>8</c:v>
                </c:pt>
                <c:pt idx="10">
                  <c:v>6</c:v>
                </c:pt>
                <c:pt idx="11">
                  <c:v>5</c:v>
                </c:pt>
                <c:pt idx="12">
                  <c:v>3</c:v>
                </c:pt>
                <c:pt idx="13">
                  <c:v>2</c:v>
                </c:pt>
                <c:pt idx="14">
                  <c:v>0</c:v>
                </c:pt>
                <c:pt idx="15">
                  <c:v>1</c:v>
                </c:pt>
                <c:pt idx="16">
                  <c:v>1</c:v>
                </c:pt>
              </c:numCache>
            </c:numRef>
          </c:val>
          <c:smooth val="0"/>
          <c:extLst xmlns:c16r2="http://schemas.microsoft.com/office/drawing/2015/06/chart">
            <c:ext xmlns:c16="http://schemas.microsoft.com/office/drawing/2014/chart" uri="{C3380CC4-5D6E-409C-BE32-E72D297353CC}">
              <c16:uniqueId val="{00000000-6B1E-4FD9-A10C-A25222A845A6}"/>
            </c:ext>
          </c:extLst>
        </c:ser>
        <c:dLbls>
          <c:showLegendKey val="0"/>
          <c:showVal val="1"/>
          <c:showCatName val="0"/>
          <c:showSerName val="0"/>
          <c:showPercent val="0"/>
          <c:showBubbleSize val="0"/>
        </c:dLbls>
        <c:marker val="1"/>
        <c:smooth val="0"/>
        <c:axId val="92462080"/>
        <c:axId val="92493696"/>
      </c:lineChart>
      <c:catAx>
        <c:axId val="924620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2493696"/>
        <c:crosses val="autoZero"/>
        <c:auto val="1"/>
        <c:lblAlgn val="ctr"/>
        <c:lblOffset val="100"/>
        <c:noMultiLvlLbl val="0"/>
      </c:catAx>
      <c:valAx>
        <c:axId val="92493696"/>
        <c:scaling>
          <c:orientation val="minMax"/>
        </c:scaling>
        <c:delete val="1"/>
        <c:axPos val="l"/>
        <c:numFmt formatCode="General" sourceLinked="1"/>
        <c:majorTickMark val="none"/>
        <c:minorTickMark val="none"/>
        <c:tickLblPos val="nextTo"/>
        <c:crossAx val="92462080"/>
        <c:crosses val="autoZero"/>
        <c:crossBetween val="between"/>
      </c:valAx>
      <c:spPr>
        <a:noFill/>
        <a:ln>
          <a:noFill/>
        </a:ln>
        <a:effectLst/>
      </c:spPr>
    </c:plotArea>
    <c:plotVisOnly val="1"/>
    <c:dispBlanksAs val="gap"/>
    <c:showDLblsOverMax val="0"/>
    <c:extLst xmlns:c16r2="http://schemas.microsoft.com/office/drawing/2015/06/chart"/>
  </c:chart>
  <c:spPr>
    <a:noFill/>
    <a:ln>
      <a:noFill/>
    </a:ln>
    <a:effectLst/>
  </c:spPr>
  <c:txPr>
    <a:bodyPr/>
    <a:lstStyle/>
    <a:p>
      <a:pPr>
        <a:defRPr/>
      </a:pPr>
      <a:endParaRPr lang="en-US"/>
    </a:p>
  </c:txPr>
  <c:externalData r:id="rId2">
    <c:autoUpdate val="0"/>
  </c:externalData>
  <c:extLst xmlns:c16r2="http://schemas.microsoft.com/office/drawing/2015/06/chart"/>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CA"/>
  <c:roundedCorners val="0"/>
  <mc:AlternateContent xmlns:mc="http://schemas.openxmlformats.org/markup-compatibility/2006">
    <mc:Choice xmlns:c14="http://schemas.microsoft.com/office/drawing/2007/8/2/chart" Requires="c14">
      <c14:style val="105"/>
    </mc:Choice>
    <mc:Fallback>
      <c:style val="5"/>
    </mc:Fallback>
  </mc:AlternateContent>
  <c:pivotSource>
    <c:name>[Complete Data Set.xlsx]Charts for Final!PivotTable6</c:name>
    <c:fmtId val="4"/>
  </c:pivotSource>
  <c:chart>
    <c:autoTitleDeleted val="1"/>
    <c:pivotFmts>
      <c:pivotFmt>
        <c:idx val="0"/>
        <c:spPr>
          <a:solidFill>
            <a:schemeClr val="accent3"/>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10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1"/>
        <c:spPr>
          <a:solidFill>
            <a:schemeClr val="accent3"/>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10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2"/>
        <c:spPr>
          <a:solidFill>
            <a:schemeClr val="accent3"/>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10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s>
    <c:plotArea>
      <c:layout/>
      <c:barChart>
        <c:barDir val="col"/>
        <c:grouping val="clustered"/>
        <c:varyColors val="0"/>
        <c:ser>
          <c:idx val="0"/>
          <c:order val="0"/>
          <c:tx>
            <c:strRef>
              <c:f>'Charts for Final'!$B$211</c:f>
              <c:strCache>
                <c:ptCount val="1"/>
                <c:pt idx="0">
                  <c:v>Total</c:v>
                </c:pt>
              </c:strCache>
            </c:strRef>
          </c:tx>
          <c:spPr>
            <a:solidFill>
              <a:schemeClr val="bg1">
                <a:lumMod val="5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en-US" sz="10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'Charts for Final'!$A$212:$A$218</c:f>
              <c:strCache>
                <c:ptCount val="6"/>
                <c:pt idx="0">
                  <c:v>15-24</c:v>
                </c:pt>
                <c:pt idx="1">
                  <c:v>25-34</c:v>
                </c:pt>
                <c:pt idx="2">
                  <c:v>35-44</c:v>
                </c:pt>
                <c:pt idx="3">
                  <c:v>45-54</c:v>
                </c:pt>
                <c:pt idx="4">
                  <c:v>55-64</c:v>
                </c:pt>
                <c:pt idx="5">
                  <c:v>65+</c:v>
                </c:pt>
              </c:strCache>
            </c:strRef>
          </c:cat>
          <c:val>
            <c:numRef>
              <c:f>'Charts for Final'!$B$212:$B$218</c:f>
              <c:numCache>
                <c:formatCode>General</c:formatCode>
                <c:ptCount val="6"/>
                <c:pt idx="0">
                  <c:v>8</c:v>
                </c:pt>
                <c:pt idx="1">
                  <c:v>15</c:v>
                </c:pt>
                <c:pt idx="2">
                  <c:v>20</c:v>
                </c:pt>
                <c:pt idx="3">
                  <c:v>24</c:v>
                </c:pt>
                <c:pt idx="4">
                  <c:v>16</c:v>
                </c:pt>
                <c:pt idx="5">
                  <c:v>9</c:v>
                </c:pt>
              </c:numCache>
            </c:numRef>
          </c:val>
          <c:extLst xmlns:c16r2="http://schemas.microsoft.com/office/drawing/2015/06/chart">
            <c:ext xmlns:c16="http://schemas.microsoft.com/office/drawing/2014/chart" uri="{C3380CC4-5D6E-409C-BE32-E72D297353CC}">
              <c16:uniqueId val="{00000000-FED0-44B1-8778-17BCC829C14D}"/>
            </c:ext>
          </c:extLst>
        </c:ser>
        <c:dLbls>
          <c:dLblPos val="outEnd"/>
          <c:showLegendKey val="0"/>
          <c:showVal val="1"/>
          <c:showCatName val="0"/>
          <c:showSerName val="0"/>
          <c:showPercent val="0"/>
          <c:showBubbleSize val="0"/>
        </c:dLbls>
        <c:gapWidth val="219"/>
        <c:overlap val="-27"/>
        <c:axId val="99497088"/>
        <c:axId val="99512704"/>
      </c:barChart>
      <c:catAx>
        <c:axId val="99497088"/>
        <c:scaling>
          <c:orientation val="minMax"/>
        </c:scaling>
        <c:delete val="0"/>
        <c:axPos val="b"/>
        <c:title>
          <c:tx>
            <c:rich>
              <a:bodyPr rot="0" spcFirstLastPara="1" vertOverflow="ellipsis" vert="horz" wrap="square" anchor="ctr" anchorCtr="1"/>
              <a:lstStyle/>
              <a:p>
                <a:pPr>
                  <a:defRPr lang="en-US" sz="1000" b="0" i="0" u="none" strike="noStrike" kern="1200" baseline="0">
                    <a:solidFill>
                      <a:schemeClr val="tx1"/>
                    </a:solidFill>
                    <a:latin typeface="+mn-lt"/>
                    <a:ea typeface="+mn-ea"/>
                    <a:cs typeface="+mn-cs"/>
                  </a:defRPr>
                </a:pPr>
                <a:r>
                  <a:rPr lang="en-US" dirty="0"/>
                  <a:t>Age</a:t>
                </a:r>
                <a:r>
                  <a:rPr lang="en-US" baseline="0" dirty="0"/>
                  <a:t> Group</a:t>
                </a:r>
                <a:endParaRPr lang="en-US" dirty="0"/>
              </a:p>
            </c:rich>
          </c:tx>
          <c:layout/>
          <c:overlay val="0"/>
          <c:spPr>
            <a:noFill/>
            <a:ln>
              <a:noFill/>
            </a:ln>
            <a:effectLst/>
          </c:sp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en-US" sz="1000" b="0" i="0" u="none" strike="noStrike" kern="1200" baseline="0">
                <a:solidFill>
                  <a:schemeClr val="tx1"/>
                </a:solidFill>
                <a:latin typeface="+mn-lt"/>
                <a:ea typeface="+mn-ea"/>
                <a:cs typeface="+mn-cs"/>
              </a:defRPr>
            </a:pPr>
            <a:endParaRPr lang="en-US"/>
          </a:p>
        </c:txPr>
        <c:crossAx val="99512704"/>
        <c:crosses val="autoZero"/>
        <c:auto val="1"/>
        <c:lblAlgn val="ctr"/>
        <c:lblOffset val="100"/>
        <c:noMultiLvlLbl val="0"/>
      </c:catAx>
      <c:valAx>
        <c:axId val="99512704"/>
        <c:scaling>
          <c:orientation val="minMax"/>
        </c:scaling>
        <c:delete val="1"/>
        <c:axPos val="l"/>
        <c:numFmt formatCode="General" sourceLinked="1"/>
        <c:majorTickMark val="none"/>
        <c:minorTickMark val="none"/>
        <c:tickLblPos val="nextTo"/>
        <c:crossAx val="99497088"/>
        <c:crosses val="autoZero"/>
        <c:crossBetween val="between"/>
      </c:val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lang="en-US" sz="1000" b="0" i="0" u="none" strike="noStrike" kern="1200" baseline="0">
          <a:solidFill>
            <a:schemeClr val="tx1"/>
          </a:solidFill>
          <a:latin typeface="+mn-lt"/>
          <a:ea typeface="+mn-ea"/>
          <a:cs typeface="+mn-cs"/>
        </a:defRPr>
      </a:pPr>
      <a:endParaRPr lang="en-US"/>
    </a:p>
  </c:txPr>
  <c:externalData r:id="rId1">
    <c:autoUpdate val="0"/>
  </c:externalData>
  <c:extLst xmlns:c16r2="http://schemas.microsoft.com/office/drawing/2015/06/chart">
    <c:ext xmlns:c16="http://schemas.microsoft.com/office/drawing/2014/chart" uri="{E28EC0CA-F0BB-4C9C-879D-F8772B89E7AC}">
      <c16:pivotOptions16>
        <c16:showExpandCollapseFieldButtons val="1"/>
      </c16:pivotOptions16>
    </c:ext>
    <c:ext xmlns:c14="http://schemas.microsoft.com/office/drawing/2007/8/2/chart" uri="{781A3756-C4B2-4CAC-9D66-4F8BD8637D16}">
      <c14:pivotOptions>
        <c14:dropZoneFilter val="1"/>
        <c14:dropZoneCategories val="1"/>
        <c14:dropZoneData val="1"/>
      </c14:pivotOptions>
    </c:ext>
  </c:extLst>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CA"/>
  <c:roundedCorners val="0"/>
  <mc:AlternateContent xmlns:mc="http://schemas.openxmlformats.org/markup-compatibility/2006">
    <mc:Choice xmlns:c14="http://schemas.microsoft.com/office/drawing/2007/8/2/chart" Requires="c14">
      <c14:style val="105"/>
    </mc:Choice>
    <mc:Fallback>
      <c:style val="5"/>
    </mc:Fallback>
  </mc:AlternateContent>
  <c:pivotSource>
    <c:name>[Complete Data Set.xlsx]Charts for Final!PivotTable7</c:name>
    <c:fmtId val="4"/>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CA" dirty="0"/>
              <a:t>Top 10 NAICS (5-Digit) by Fatalities (n=60)</a:t>
            </a:r>
          </a:p>
        </c:rich>
      </c:tx>
      <c:layout/>
      <c:overlay val="0"/>
      <c:spPr>
        <a:noFill/>
        <a:ln>
          <a:noFill/>
        </a:ln>
        <a:effectLst/>
      </c:spPr>
    </c:title>
    <c:autoTitleDeleted val="0"/>
    <c:pivotFmts>
      <c:pivotFmt>
        <c:idx val="0"/>
        <c:spPr>
          <a:solidFill>
            <a:schemeClr val="accent3"/>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1"/>
        <c:spPr>
          <a:solidFill>
            <a:schemeClr val="accent3"/>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2"/>
        <c:spPr>
          <a:solidFill>
            <a:schemeClr val="accent3"/>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3"/>
        <c:spPr>
          <a:solidFill>
            <a:schemeClr val="accent3"/>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s>
    <c:plotArea>
      <c:layout>
        <c:manualLayout>
          <c:layoutTarget val="inner"/>
          <c:xMode val="edge"/>
          <c:yMode val="edge"/>
          <c:x val="0.49623924258181751"/>
          <c:y val="0.12081198343568547"/>
          <c:w val="0.50376075741818249"/>
          <c:h val="0.84237550083598933"/>
        </c:manualLayout>
      </c:layout>
      <c:barChart>
        <c:barDir val="bar"/>
        <c:grouping val="clustered"/>
        <c:varyColors val="0"/>
        <c:ser>
          <c:idx val="0"/>
          <c:order val="0"/>
          <c:tx>
            <c:strRef>
              <c:f>'Charts for Final'!$B$230</c:f>
              <c:strCache>
                <c:ptCount val="1"/>
                <c:pt idx="0">
                  <c:v>Total</c:v>
                </c:pt>
              </c:strCache>
            </c:strRef>
          </c:tx>
          <c:spPr>
            <a:solidFill>
              <a:schemeClr val="bg1">
                <a:lumMod val="5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'Charts for Final'!$A$231:$A$241</c:f>
              <c:strCache>
                <c:ptCount val="10"/>
                <c:pt idx="0">
                  <c:v>Plate work and fabricated structural product manufacturing</c:v>
                </c:pt>
                <c:pt idx="1">
                  <c:v>Other building equipment contractors</c:v>
                </c:pt>
                <c:pt idx="2">
                  <c:v>Poured concrete foundation and structure contractors</c:v>
                </c:pt>
                <c:pt idx="3">
                  <c:v>Finish carpentry contractors</c:v>
                </c:pt>
                <c:pt idx="4">
                  <c:v>Plumbing, heating and air-conditioning contractors</c:v>
                </c:pt>
                <c:pt idx="5">
                  <c:v>Supermarkets and other grocery (except convenience) stores</c:v>
                </c:pt>
                <c:pt idx="6">
                  <c:v>Masonry contractors</c:v>
                </c:pt>
                <c:pt idx="7">
                  <c:v>Landscaping services</c:v>
                </c:pt>
                <c:pt idx="8">
                  <c:v>Residential building construction</c:v>
                </c:pt>
                <c:pt idx="9">
                  <c:v>Roofing contractors</c:v>
                </c:pt>
              </c:strCache>
            </c:strRef>
          </c:cat>
          <c:val>
            <c:numRef>
              <c:f>'Charts for Final'!$B$231:$B$241</c:f>
              <c:numCache>
                <c:formatCode>General</c:formatCode>
                <c:ptCount val="10"/>
                <c:pt idx="0">
                  <c:v>2</c:v>
                </c:pt>
                <c:pt idx="1">
                  <c:v>2</c:v>
                </c:pt>
                <c:pt idx="2">
                  <c:v>2</c:v>
                </c:pt>
                <c:pt idx="3">
                  <c:v>2</c:v>
                </c:pt>
                <c:pt idx="4">
                  <c:v>3</c:v>
                </c:pt>
                <c:pt idx="5">
                  <c:v>3</c:v>
                </c:pt>
                <c:pt idx="6">
                  <c:v>5</c:v>
                </c:pt>
                <c:pt idx="7">
                  <c:v>7</c:v>
                </c:pt>
                <c:pt idx="8">
                  <c:v>13</c:v>
                </c:pt>
                <c:pt idx="9">
                  <c:v>21</c:v>
                </c:pt>
              </c:numCache>
            </c:numRef>
          </c:val>
          <c:extLst xmlns:c16r2="http://schemas.microsoft.com/office/drawing/2015/06/chart">
            <c:ext xmlns:c16="http://schemas.microsoft.com/office/drawing/2014/chart" uri="{C3380CC4-5D6E-409C-BE32-E72D297353CC}">
              <c16:uniqueId val="{00000000-0986-42FE-A545-7D9687A00279}"/>
            </c:ext>
          </c:extLst>
        </c:ser>
        <c:dLbls>
          <c:dLblPos val="outEnd"/>
          <c:showLegendKey val="0"/>
          <c:showVal val="1"/>
          <c:showCatName val="0"/>
          <c:showSerName val="0"/>
          <c:showPercent val="0"/>
          <c:showBubbleSize val="0"/>
        </c:dLbls>
        <c:gapWidth val="219"/>
        <c:axId val="99564928"/>
        <c:axId val="99567872"/>
      </c:barChart>
      <c:catAx>
        <c:axId val="9956492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9567872"/>
        <c:crosses val="autoZero"/>
        <c:auto val="1"/>
        <c:lblAlgn val="ctr"/>
        <c:lblOffset val="100"/>
        <c:noMultiLvlLbl val="0"/>
      </c:catAx>
      <c:valAx>
        <c:axId val="99567872"/>
        <c:scaling>
          <c:orientation val="minMax"/>
        </c:scaling>
        <c:delete val="1"/>
        <c:axPos val="b"/>
        <c:numFmt formatCode="General" sourceLinked="1"/>
        <c:majorTickMark val="none"/>
        <c:minorTickMark val="none"/>
        <c:tickLblPos val="nextTo"/>
        <c:crossAx val="9956492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extLst xmlns:c16r2="http://schemas.microsoft.com/office/drawing/2015/06/chart">
    <c:ext xmlns:c14="http://schemas.microsoft.com/office/drawing/2007/8/2/chart" uri="{781A3756-C4B2-4CAC-9D66-4F8BD8637D16}">
      <c14:pivotOptions>
        <c14:dropZoneFilter val="1"/>
        <c14:dropZoneCategories val="1"/>
        <c14:dropZoneData val="1"/>
      </c14:pivotOptions>
    </c:ext>
  </c:extLst>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CA"/>
  <c:roundedCorners val="0"/>
  <mc:AlternateContent xmlns:mc="http://schemas.openxmlformats.org/markup-compatibility/2006">
    <mc:Choice xmlns:c14="http://schemas.microsoft.com/office/drawing/2007/8/2/chart" Requires="c14">
      <c14:style val="105"/>
    </mc:Choice>
    <mc:Fallback>
      <c:style val="5"/>
    </mc:Fallback>
  </mc:AlternateContent>
  <c:pivotSource>
    <c:name>[Complete Data Set.xlsx]Charts for Final!PivotTable10</c:name>
    <c:fmtId val="7"/>
  </c:pivotSource>
  <c:chart>
    <c:title>
      <c:tx>
        <c:rich>
          <a:bodyPr rot="0" spcFirstLastPara="1" vertOverflow="ellipsis" vert="horz" wrap="square" anchor="ctr" anchorCtr="1"/>
          <a:lstStyle/>
          <a:p>
            <a:pPr>
              <a:defRPr lang="en-US" sz="1200" b="0" i="0" u="none" strike="noStrike" kern="1200" spc="0" baseline="0">
                <a:solidFill>
                  <a:schemeClr val="tx1"/>
                </a:solidFill>
                <a:latin typeface="+mn-lt"/>
                <a:ea typeface="+mn-ea"/>
                <a:cs typeface="+mn-cs"/>
              </a:defRPr>
            </a:pPr>
            <a:r>
              <a:rPr lang="en-US" dirty="0"/>
              <a:t>Fatalities by Time in Role (n=64)</a:t>
            </a:r>
          </a:p>
        </c:rich>
      </c:tx>
      <c:layout/>
      <c:overlay val="0"/>
      <c:spPr>
        <a:noFill/>
        <a:ln>
          <a:noFill/>
        </a:ln>
        <a:effectLst/>
      </c:spPr>
    </c:title>
    <c:autoTitleDeleted val="0"/>
    <c:pivotFmts>
      <c:pivotFmt>
        <c:idx val="0"/>
        <c:spPr>
          <a:solidFill>
            <a:schemeClr val="accent3"/>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10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1"/>
        <c:spPr>
          <a:solidFill>
            <a:schemeClr val="accent3"/>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10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2"/>
        <c:spPr>
          <a:solidFill>
            <a:schemeClr val="accent3"/>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10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3"/>
        <c:spPr>
          <a:solidFill>
            <a:schemeClr val="accent3"/>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10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s>
    <c:plotArea>
      <c:layout>
        <c:manualLayout>
          <c:layoutTarget val="inner"/>
          <c:xMode val="edge"/>
          <c:yMode val="edge"/>
          <c:x val="2.9642650108088517E-2"/>
          <c:y val="0.11946777486147565"/>
          <c:w val="0.94071469978382294"/>
          <c:h val="0.67584827938174385"/>
        </c:manualLayout>
      </c:layout>
      <c:barChart>
        <c:barDir val="col"/>
        <c:grouping val="clustered"/>
        <c:varyColors val="0"/>
        <c:ser>
          <c:idx val="0"/>
          <c:order val="0"/>
          <c:tx>
            <c:strRef>
              <c:f>'Charts for Final'!$B$297</c:f>
              <c:strCache>
                <c:ptCount val="1"/>
                <c:pt idx="0">
                  <c:v>Total</c:v>
                </c:pt>
              </c:strCache>
            </c:strRef>
          </c:tx>
          <c:spPr>
            <a:solidFill>
              <a:schemeClr val="bg1">
                <a:lumMod val="50000"/>
              </a:schemeClr>
            </a:solidFill>
            <a:ln>
              <a:noFill/>
            </a:ln>
            <a:effectLst/>
          </c:spPr>
          <c:invertIfNegative val="0"/>
          <c:dPt>
            <c:idx val="0"/>
            <c:invertIfNegative val="0"/>
            <c:bubble3D val="0"/>
            <c:spPr>
              <a:solidFill>
                <a:schemeClr val="tx2"/>
              </a:solidFill>
              <a:ln>
                <a:noFill/>
              </a:ln>
              <a:effectLst/>
            </c:spPr>
            <c:extLst xmlns:c16r2="http://schemas.microsoft.com/office/drawing/2015/06/chart">
              <c:ext xmlns:c16="http://schemas.microsoft.com/office/drawing/2014/chart" uri="{C3380CC4-5D6E-409C-BE32-E72D297353CC}">
                <c16:uniqueId val="{00000001-E52F-40A4-B2B7-1E912BC1A790}"/>
              </c:ext>
            </c:extLst>
          </c:dPt>
          <c:dLbls>
            <c:spPr>
              <a:noFill/>
              <a:ln>
                <a:noFill/>
              </a:ln>
              <a:effectLst/>
            </c:spPr>
            <c:txPr>
              <a:bodyPr rot="0" spcFirstLastPara="1" vertOverflow="ellipsis" vert="horz" wrap="square" lIns="38100" tIns="19050" rIns="38100" bIns="19050" anchor="ctr" anchorCtr="1">
                <a:spAutoFit/>
              </a:bodyPr>
              <a:lstStyle/>
              <a:p>
                <a:pPr>
                  <a:defRPr lang="en-US" sz="10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'Charts for Final'!$A$298:$A$305</c:f>
              <c:strCache>
                <c:ptCount val="7"/>
                <c:pt idx="0">
                  <c:v>0</c:v>
                </c:pt>
                <c:pt idx="1">
                  <c:v>1</c:v>
                </c:pt>
                <c:pt idx="2">
                  <c:v>2</c:v>
                </c:pt>
                <c:pt idx="3">
                  <c:v>3</c:v>
                </c:pt>
                <c:pt idx="4">
                  <c:v>4</c:v>
                </c:pt>
                <c:pt idx="5">
                  <c:v>6</c:v>
                </c:pt>
                <c:pt idx="6">
                  <c:v>7+</c:v>
                </c:pt>
              </c:strCache>
            </c:strRef>
          </c:cat>
          <c:val>
            <c:numRef>
              <c:f>'Charts for Final'!$B$298:$B$305</c:f>
              <c:numCache>
                <c:formatCode>General</c:formatCode>
                <c:ptCount val="7"/>
                <c:pt idx="0">
                  <c:v>29</c:v>
                </c:pt>
                <c:pt idx="1">
                  <c:v>8</c:v>
                </c:pt>
                <c:pt idx="2">
                  <c:v>4</c:v>
                </c:pt>
                <c:pt idx="3">
                  <c:v>6</c:v>
                </c:pt>
                <c:pt idx="4">
                  <c:v>3</c:v>
                </c:pt>
                <c:pt idx="5">
                  <c:v>5</c:v>
                </c:pt>
                <c:pt idx="6">
                  <c:v>9</c:v>
                </c:pt>
              </c:numCache>
            </c:numRef>
          </c:val>
          <c:extLst xmlns:c16r2="http://schemas.microsoft.com/office/drawing/2015/06/chart">
            <c:ext xmlns:c16="http://schemas.microsoft.com/office/drawing/2014/chart" uri="{C3380CC4-5D6E-409C-BE32-E72D297353CC}">
              <c16:uniqueId val="{00000000-069D-41FB-8031-2B21DC556633}"/>
            </c:ext>
          </c:extLst>
        </c:ser>
        <c:dLbls>
          <c:dLblPos val="outEnd"/>
          <c:showLegendKey val="0"/>
          <c:showVal val="1"/>
          <c:showCatName val="0"/>
          <c:showSerName val="0"/>
          <c:showPercent val="0"/>
          <c:showBubbleSize val="0"/>
        </c:dLbls>
        <c:gapWidth val="219"/>
        <c:overlap val="-27"/>
        <c:axId val="99637888"/>
        <c:axId val="99649792"/>
      </c:barChart>
      <c:catAx>
        <c:axId val="99637888"/>
        <c:scaling>
          <c:orientation val="minMax"/>
        </c:scaling>
        <c:delete val="0"/>
        <c:axPos val="b"/>
        <c:title>
          <c:tx>
            <c:rich>
              <a:bodyPr rot="0" spcFirstLastPara="1" vertOverflow="ellipsis" vert="horz" wrap="square" anchor="ctr" anchorCtr="1"/>
              <a:lstStyle/>
              <a:p>
                <a:pPr>
                  <a:defRPr lang="en-US" sz="1000" b="0" i="0" u="none" strike="noStrike" kern="1200" baseline="0">
                    <a:solidFill>
                      <a:schemeClr val="tx1"/>
                    </a:solidFill>
                    <a:latin typeface="+mn-lt"/>
                    <a:ea typeface="+mn-ea"/>
                    <a:cs typeface="+mn-cs"/>
                  </a:defRPr>
                </a:pPr>
                <a:r>
                  <a:rPr lang="en-US" dirty="0"/>
                  <a:t>Time in Role (Years)</a:t>
                </a:r>
              </a:p>
            </c:rich>
          </c:tx>
          <c:layout/>
          <c:overlay val="0"/>
          <c:spPr>
            <a:noFill/>
            <a:ln>
              <a:noFill/>
            </a:ln>
            <a:effectLst/>
          </c:sp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en-US" sz="1000" b="0" i="0" u="none" strike="noStrike" kern="1200" baseline="0">
                <a:solidFill>
                  <a:schemeClr val="tx1"/>
                </a:solidFill>
                <a:latin typeface="+mn-lt"/>
                <a:ea typeface="+mn-ea"/>
                <a:cs typeface="+mn-cs"/>
              </a:defRPr>
            </a:pPr>
            <a:endParaRPr lang="en-US"/>
          </a:p>
        </c:txPr>
        <c:crossAx val="99649792"/>
        <c:crosses val="autoZero"/>
        <c:auto val="1"/>
        <c:lblAlgn val="ctr"/>
        <c:lblOffset val="100"/>
        <c:noMultiLvlLbl val="0"/>
      </c:catAx>
      <c:valAx>
        <c:axId val="99649792"/>
        <c:scaling>
          <c:orientation val="minMax"/>
        </c:scaling>
        <c:delete val="1"/>
        <c:axPos val="l"/>
        <c:numFmt formatCode="General" sourceLinked="1"/>
        <c:majorTickMark val="none"/>
        <c:minorTickMark val="none"/>
        <c:tickLblPos val="nextTo"/>
        <c:crossAx val="99637888"/>
        <c:crosses val="autoZero"/>
        <c:crossBetween val="between"/>
      </c:valAx>
      <c:spPr>
        <a:noFill/>
        <a:ln>
          <a:noFill/>
        </a:ln>
        <a:effectLst/>
      </c:spPr>
    </c:plotArea>
    <c:plotVisOnly val="1"/>
    <c:dispBlanksAs val="gap"/>
    <c:showDLblsOverMax val="0"/>
    <c:extLst xmlns:c16r2="http://schemas.microsoft.com/office/drawing/2015/06/chart"/>
  </c:chart>
  <c:spPr>
    <a:noFill/>
    <a:ln>
      <a:noFill/>
    </a:ln>
    <a:effectLst/>
  </c:spPr>
  <c:txPr>
    <a:bodyPr/>
    <a:lstStyle/>
    <a:p>
      <a:pPr>
        <a:defRPr lang="en-US" sz="1000" b="0" i="0" u="none" strike="noStrike" kern="1200" baseline="0">
          <a:solidFill>
            <a:schemeClr val="tx1"/>
          </a:solidFill>
          <a:latin typeface="+mn-lt"/>
          <a:ea typeface="+mn-ea"/>
          <a:cs typeface="+mn-cs"/>
        </a:defRPr>
      </a:pPr>
      <a:endParaRPr lang="en-US"/>
    </a:p>
  </c:txPr>
  <c:externalData r:id="rId1">
    <c:autoUpdate val="0"/>
  </c:externalData>
  <c:userShapes r:id="rId2"/>
  <c:extLst xmlns:c16r2="http://schemas.microsoft.com/office/drawing/2015/06/chart">
    <c:ext xmlns:c16="http://schemas.microsoft.com/office/drawing/2014/chart" uri="{E28EC0CA-F0BB-4C9C-879D-F8772B89E7AC}">
      <c16:pivotOptions16>
        <c16:showExpandCollapseFieldButtons val="1"/>
      </c16:pivotOptions16>
    </c:ext>
    <c:ext xmlns:c14="http://schemas.microsoft.com/office/drawing/2007/8/2/chart" uri="{781A3756-C4B2-4CAC-9D66-4F8BD8637D16}">
      <c14:pivotOptions>
        <c14:dropZoneFilter val="1"/>
        <c14:dropZoneCategories val="1"/>
        <c14:dropZoneData val="1"/>
      </c14:pivotOptions>
    </c:ext>
  </c:extLst>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CA"/>
  <c:roundedCorners val="0"/>
  <mc:AlternateContent xmlns:mc="http://schemas.openxmlformats.org/markup-compatibility/2006">
    <mc:Choice xmlns:c14="http://schemas.microsoft.com/office/drawing/2007/8/2/chart" Requires="c14">
      <c14:style val="105"/>
    </mc:Choice>
    <mc:Fallback>
      <c:style val="5"/>
    </mc:Fallback>
  </mc:AlternateContent>
  <c:clrMapOvr bg1="lt1" tx1="dk1" bg2="lt2" tx2="dk2" accent1="accent1" accent2="accent2" accent3="accent3" accent4="accent4" accent5="accent5" accent6="accent6" hlink="hlink" folHlink="folHlink"/>
  <c:pivotSource>
    <c:name>[Complete Data Set.xlsx]Charts for Final!PivotTable16</c:name>
    <c:fmtId val="20"/>
  </c:pivotSource>
  <c:chart>
    <c:title>
      <c:tx>
        <c:rich>
          <a:bodyPr rot="0" spcFirstLastPara="1" vertOverflow="ellipsis" vert="horz" wrap="square" anchor="ctr" anchorCtr="1"/>
          <a:lstStyle/>
          <a:p>
            <a:pPr>
              <a:defRPr lang="en-US" sz="1200" b="0" i="0" u="none" strike="noStrike" kern="1200" spc="0" baseline="0">
                <a:solidFill>
                  <a:schemeClr val="tx1"/>
                </a:solidFill>
                <a:latin typeface="+mn-lt"/>
                <a:ea typeface="+mn-ea"/>
                <a:cs typeface="+mn-cs"/>
              </a:defRPr>
            </a:pPr>
            <a:r>
              <a:rPr lang="en-US" dirty="0"/>
              <a:t>Fatalities by Experience</a:t>
            </a:r>
          </a:p>
        </c:rich>
      </c:tx>
      <c:layout/>
      <c:overlay val="0"/>
      <c:spPr>
        <a:noFill/>
        <a:ln>
          <a:noFill/>
        </a:ln>
        <a:effectLst/>
      </c:spPr>
    </c:title>
    <c:autoTitleDeleted val="0"/>
    <c:pivotFmts>
      <c:pivotFmt>
        <c:idx val="0"/>
        <c:spPr>
          <a:solidFill>
            <a:schemeClr val="accent3"/>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10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1"/>
        <c:spPr>
          <a:solidFill>
            <a:schemeClr val="accent3"/>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10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2"/>
        <c:spPr>
          <a:solidFill>
            <a:schemeClr val="accent3"/>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10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3"/>
        <c:spPr>
          <a:solidFill>
            <a:schemeClr val="accent3"/>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10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4"/>
        <c:spPr>
          <a:solidFill>
            <a:schemeClr val="accent3"/>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10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s>
    <c:plotArea>
      <c:layout/>
      <c:barChart>
        <c:barDir val="col"/>
        <c:grouping val="clustered"/>
        <c:varyColors val="0"/>
        <c:ser>
          <c:idx val="0"/>
          <c:order val="0"/>
          <c:tx>
            <c:strRef>
              <c:f>'Charts for Final'!$B$328</c:f>
              <c:strCache>
                <c:ptCount val="1"/>
                <c:pt idx="0">
                  <c:v>Total</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en-US" sz="10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'Charts for Final'!$A$329:$A$334</c:f>
              <c:strCache>
                <c:ptCount val="5"/>
                <c:pt idx="0">
                  <c:v>Unknown</c:v>
                </c:pt>
                <c:pt idx="1">
                  <c:v>Inexperienced</c:v>
                </c:pt>
                <c:pt idx="2">
                  <c:v>Experienced</c:v>
                </c:pt>
                <c:pt idx="3">
                  <c:v>Highly Experienced</c:v>
                </c:pt>
                <c:pt idx="4">
                  <c:v>Veteran</c:v>
                </c:pt>
              </c:strCache>
            </c:strRef>
          </c:cat>
          <c:val>
            <c:numRef>
              <c:f>'Charts for Final'!$B$329:$B$334</c:f>
              <c:numCache>
                <c:formatCode>General</c:formatCode>
                <c:ptCount val="5"/>
                <c:pt idx="0">
                  <c:v>40</c:v>
                </c:pt>
                <c:pt idx="1">
                  <c:v>12</c:v>
                </c:pt>
                <c:pt idx="2">
                  <c:v>8</c:v>
                </c:pt>
                <c:pt idx="3">
                  <c:v>11</c:v>
                </c:pt>
                <c:pt idx="4">
                  <c:v>21</c:v>
                </c:pt>
              </c:numCache>
            </c:numRef>
          </c:val>
          <c:extLst xmlns:c16r2="http://schemas.microsoft.com/office/drawing/2015/06/chart">
            <c:ext xmlns:c16="http://schemas.microsoft.com/office/drawing/2014/chart" uri="{C3380CC4-5D6E-409C-BE32-E72D297353CC}">
              <c16:uniqueId val="{00000000-706C-47F2-903D-2578EABA45D9}"/>
            </c:ext>
          </c:extLst>
        </c:ser>
        <c:dLbls>
          <c:dLblPos val="outEnd"/>
          <c:showLegendKey val="0"/>
          <c:showVal val="1"/>
          <c:showCatName val="0"/>
          <c:showSerName val="0"/>
          <c:showPercent val="0"/>
          <c:showBubbleSize val="0"/>
        </c:dLbls>
        <c:gapWidth val="219"/>
        <c:overlap val="-27"/>
        <c:axId val="99275520"/>
        <c:axId val="99278208"/>
      </c:barChart>
      <c:catAx>
        <c:axId val="992755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en-US" sz="1000" b="0" i="0" u="none" strike="noStrike" kern="1200" baseline="0">
                <a:solidFill>
                  <a:schemeClr val="tx1"/>
                </a:solidFill>
                <a:latin typeface="+mn-lt"/>
                <a:ea typeface="+mn-ea"/>
                <a:cs typeface="+mn-cs"/>
              </a:defRPr>
            </a:pPr>
            <a:endParaRPr lang="en-US"/>
          </a:p>
        </c:txPr>
        <c:crossAx val="99278208"/>
        <c:crosses val="autoZero"/>
        <c:auto val="1"/>
        <c:lblAlgn val="ctr"/>
        <c:lblOffset val="100"/>
        <c:noMultiLvlLbl val="0"/>
      </c:catAx>
      <c:valAx>
        <c:axId val="99278208"/>
        <c:scaling>
          <c:orientation val="minMax"/>
        </c:scaling>
        <c:delete val="1"/>
        <c:axPos val="l"/>
        <c:numFmt formatCode="General" sourceLinked="1"/>
        <c:majorTickMark val="none"/>
        <c:minorTickMark val="none"/>
        <c:tickLblPos val="nextTo"/>
        <c:crossAx val="99275520"/>
        <c:crosses val="autoZero"/>
        <c:crossBetween val="between"/>
      </c:valAx>
      <c:spPr>
        <a:noFill/>
        <a:ln>
          <a:noFill/>
        </a:ln>
        <a:effectLst/>
      </c:spPr>
    </c:plotArea>
    <c:plotVisOnly val="1"/>
    <c:dispBlanksAs val="gap"/>
    <c:showDLblsOverMax val="0"/>
    <c:extLst xmlns:c16r2="http://schemas.microsoft.com/office/drawing/2015/06/chart"/>
  </c:chart>
  <c:spPr>
    <a:noFill/>
    <a:ln>
      <a:noFill/>
    </a:ln>
    <a:effectLst/>
  </c:spPr>
  <c:txPr>
    <a:bodyPr/>
    <a:lstStyle/>
    <a:p>
      <a:pPr>
        <a:defRPr lang="en-US" sz="1000" b="0" i="0" u="none" strike="noStrike" kern="1200" baseline="0">
          <a:solidFill>
            <a:schemeClr val="tx1"/>
          </a:solidFill>
          <a:latin typeface="+mn-lt"/>
          <a:ea typeface="+mn-ea"/>
          <a:cs typeface="+mn-cs"/>
        </a:defRPr>
      </a:pPr>
      <a:endParaRPr lang="en-US"/>
    </a:p>
  </c:txPr>
  <c:externalData r:id="rId2">
    <c:autoUpdate val="0"/>
  </c:externalData>
  <c:extLst xmlns:c16r2="http://schemas.microsoft.com/office/drawing/2015/06/chart">
    <c:ext xmlns:c16="http://schemas.microsoft.com/office/drawing/2014/chart" uri="{E28EC0CA-F0BB-4C9C-879D-F8772B89E7AC}">
      <c16:pivotOptions16>
        <c16:showExpandCollapseFieldButtons val="1"/>
      </c16:pivotOptions16>
    </c:ext>
    <c:ext xmlns:c14="http://schemas.microsoft.com/office/drawing/2007/8/2/chart" uri="{781A3756-C4B2-4CAC-9D66-4F8BD8637D16}">
      <c14:pivotOptions>
        <c14:dropZoneFilter val="1"/>
        <c14:dropZoneCategories val="1"/>
        <c14:dropZoneData val="1"/>
      </c14:pivotOptions>
    </c:ext>
  </c:extLst>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CA"/>
  <c:roundedCorners val="0"/>
  <mc:AlternateContent xmlns:mc="http://schemas.openxmlformats.org/markup-compatibility/2006">
    <mc:Choice xmlns:c14="http://schemas.microsoft.com/office/drawing/2007/8/2/chart" Requires="c14">
      <c14:style val="105"/>
    </mc:Choice>
    <mc:Fallback>
      <c:style val="5"/>
    </mc:Fallback>
  </mc:AlternateContent>
  <c:clrMapOvr bg1="lt1" tx1="dk1" bg2="lt2" tx2="dk2" accent1="accent1" accent2="accent2" accent3="accent3" accent4="accent4" accent5="accent5" accent6="accent6" hlink="hlink" folHlink="folHlink"/>
  <c:pivotSource>
    <c:name>[Complete Data Set.xlsx]Charts for Final!PivotTable17</c:name>
    <c:fmtId val="12"/>
  </c:pivotSource>
  <c:chart>
    <c:title>
      <c:tx>
        <c:rich>
          <a:bodyPr rot="0" spcFirstLastPara="1" vertOverflow="ellipsis" vert="horz" wrap="square" anchor="ctr" anchorCtr="1"/>
          <a:lstStyle/>
          <a:p>
            <a:pPr>
              <a:defRPr lang="en-US" sz="1200" b="0" i="0" u="none" strike="noStrike" kern="1200" spc="0" baseline="0">
                <a:solidFill>
                  <a:schemeClr val="tx1"/>
                </a:solidFill>
                <a:latin typeface="+mn-lt"/>
                <a:ea typeface="+mn-ea"/>
                <a:cs typeface="+mn-cs"/>
              </a:defRPr>
            </a:pPr>
            <a:r>
              <a:rPr lang="en-US" dirty="0"/>
              <a:t>Number of Fatalities by Height of</a:t>
            </a:r>
            <a:r>
              <a:rPr lang="en-US" baseline="0" dirty="0"/>
              <a:t> Fall (n=89)</a:t>
            </a:r>
            <a:endParaRPr lang="en-US" dirty="0"/>
          </a:p>
        </c:rich>
      </c:tx>
      <c:layout/>
      <c:overlay val="0"/>
      <c:spPr>
        <a:noFill/>
        <a:ln>
          <a:noFill/>
        </a:ln>
        <a:effectLst/>
      </c:spPr>
    </c:title>
    <c:autoTitleDeleted val="0"/>
    <c:pivotFmts>
      <c:pivotFmt>
        <c:idx val="0"/>
        <c:spPr>
          <a:solidFill>
            <a:schemeClr val="accent3"/>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10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1"/>
        <c:spPr>
          <a:solidFill>
            <a:schemeClr val="accent3"/>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10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2"/>
        <c:spPr>
          <a:solidFill>
            <a:schemeClr val="accent3"/>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10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3"/>
        <c:spPr>
          <a:solidFill>
            <a:schemeClr val="accent3"/>
          </a:solidFill>
          <a:ln>
            <a:noFill/>
          </a:ln>
          <a:effectLst/>
        </c:spPr>
        <c:marker>
          <c:symbol val="none"/>
        </c:marker>
      </c:pivotFmt>
      <c:pivotFmt>
        <c:idx val="4"/>
        <c:spPr>
          <a:solidFill>
            <a:schemeClr val="accent3"/>
          </a:solidFill>
          <a:ln>
            <a:noFill/>
          </a:ln>
          <a:effectLst/>
        </c:spPr>
        <c:marker>
          <c:symbol val="none"/>
        </c:marker>
      </c:pivotFmt>
      <c:pivotFmt>
        <c:idx val="5"/>
        <c:spPr>
          <a:solidFill>
            <a:schemeClr val="accent3"/>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10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6"/>
        <c:spPr>
          <a:solidFill>
            <a:schemeClr val="accent3"/>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10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7"/>
        <c:spPr>
          <a:solidFill>
            <a:schemeClr val="accent3"/>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10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s>
    <c:plotArea>
      <c:layout/>
      <c:barChart>
        <c:barDir val="bar"/>
        <c:grouping val="clustered"/>
        <c:varyColors val="0"/>
        <c:ser>
          <c:idx val="0"/>
          <c:order val="0"/>
          <c:tx>
            <c:strRef>
              <c:f>'Charts for Final'!$P$130</c:f>
              <c:strCache>
                <c:ptCount val="1"/>
                <c:pt idx="0">
                  <c:v>Total</c:v>
                </c:pt>
              </c:strCache>
            </c:strRef>
          </c:tx>
          <c:spPr>
            <a:solidFill>
              <a:schemeClr val="accent3"/>
            </a:solidFill>
            <a:ln>
              <a:noFill/>
            </a:ln>
            <a:effectLst/>
          </c:spPr>
          <c:invertIfNegative val="0"/>
          <c:dPt>
            <c:idx val="2"/>
            <c:invertIfNegative val="0"/>
            <c:bubble3D val="0"/>
            <c:spPr>
              <a:solidFill>
                <a:srgbClr val="1F497D"/>
              </a:solidFill>
              <a:ln>
                <a:noFill/>
              </a:ln>
              <a:effectLst/>
            </c:spPr>
            <c:extLst xmlns:c16r2="http://schemas.microsoft.com/office/drawing/2015/06/chart">
              <c:ext xmlns:c16="http://schemas.microsoft.com/office/drawing/2014/chart" uri="{C3380CC4-5D6E-409C-BE32-E72D297353CC}">
                <c16:uniqueId val="{00000001-DC83-4551-802A-C8A8FE10F4BE}"/>
              </c:ext>
            </c:extLst>
          </c:dPt>
          <c:dPt>
            <c:idx val="5"/>
            <c:invertIfNegative val="0"/>
            <c:bubble3D val="0"/>
            <c:spPr>
              <a:solidFill>
                <a:srgbClr val="1F497D"/>
              </a:solidFill>
              <a:ln>
                <a:noFill/>
              </a:ln>
              <a:effectLst/>
            </c:spPr>
            <c:extLst xmlns:c16r2="http://schemas.microsoft.com/office/drawing/2015/06/chart">
              <c:ext xmlns:c16="http://schemas.microsoft.com/office/drawing/2014/chart" uri="{C3380CC4-5D6E-409C-BE32-E72D297353CC}">
                <c16:uniqueId val="{00000003-DC83-4551-802A-C8A8FE10F4BE}"/>
              </c:ext>
            </c:extLst>
          </c:dPt>
          <c:dPt>
            <c:idx val="19"/>
            <c:invertIfNegative val="0"/>
            <c:bubble3D val="0"/>
            <c:spPr>
              <a:solidFill>
                <a:srgbClr val="1F497D"/>
              </a:solidFill>
              <a:ln>
                <a:noFill/>
              </a:ln>
              <a:effectLst/>
            </c:spPr>
            <c:extLst xmlns:c16r2="http://schemas.microsoft.com/office/drawing/2015/06/chart">
              <c:ext xmlns:c16="http://schemas.microsoft.com/office/drawing/2014/chart" uri="{C3380CC4-5D6E-409C-BE32-E72D297353CC}">
                <c16:uniqueId val="{00000005-DC83-4551-802A-C8A8FE10F4BE}"/>
              </c:ext>
            </c:extLst>
          </c:dPt>
          <c:dLbls>
            <c:spPr>
              <a:noFill/>
              <a:ln>
                <a:noFill/>
              </a:ln>
              <a:effectLst/>
            </c:spPr>
            <c:txPr>
              <a:bodyPr rot="0" spcFirstLastPara="1" vertOverflow="ellipsis" vert="horz" wrap="square" lIns="38100" tIns="19050" rIns="38100" bIns="19050" anchor="ctr" anchorCtr="1">
                <a:spAutoFit/>
              </a:bodyPr>
              <a:lstStyle/>
              <a:p>
                <a:pPr>
                  <a:defRPr lang="en-US" sz="10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'Charts for Final'!$O$131:$O$152</c:f>
              <c:strCache>
                <c:ptCount val="21"/>
                <c:pt idx="0">
                  <c:v>1</c:v>
                </c:pt>
                <c:pt idx="1">
                  <c:v>2</c:v>
                </c:pt>
                <c:pt idx="2">
                  <c:v>3</c:v>
                </c:pt>
                <c:pt idx="3">
                  <c:v>4</c:v>
                </c:pt>
                <c:pt idx="4">
                  <c:v>5</c:v>
                </c:pt>
                <c:pt idx="5">
                  <c:v>6</c:v>
                </c:pt>
                <c:pt idx="6">
                  <c:v>7</c:v>
                </c:pt>
                <c:pt idx="7">
                  <c:v>8</c:v>
                </c:pt>
                <c:pt idx="8">
                  <c:v>9</c:v>
                </c:pt>
                <c:pt idx="9">
                  <c:v>10</c:v>
                </c:pt>
                <c:pt idx="10">
                  <c:v>11</c:v>
                </c:pt>
                <c:pt idx="11">
                  <c:v>12</c:v>
                </c:pt>
                <c:pt idx="12">
                  <c:v>13</c:v>
                </c:pt>
                <c:pt idx="13">
                  <c:v>16</c:v>
                </c:pt>
                <c:pt idx="14">
                  <c:v>21</c:v>
                </c:pt>
                <c:pt idx="15">
                  <c:v>25</c:v>
                </c:pt>
                <c:pt idx="16">
                  <c:v>27</c:v>
                </c:pt>
                <c:pt idx="17">
                  <c:v>31</c:v>
                </c:pt>
                <c:pt idx="18">
                  <c:v>40</c:v>
                </c:pt>
                <c:pt idx="19">
                  <c:v>60</c:v>
                </c:pt>
                <c:pt idx="20">
                  <c:v>75</c:v>
                </c:pt>
              </c:strCache>
            </c:strRef>
          </c:cat>
          <c:val>
            <c:numRef>
              <c:f>'Charts for Final'!$P$131:$P$152</c:f>
              <c:numCache>
                <c:formatCode>General</c:formatCode>
                <c:ptCount val="21"/>
                <c:pt idx="0">
                  <c:v>3</c:v>
                </c:pt>
                <c:pt idx="1">
                  <c:v>9</c:v>
                </c:pt>
                <c:pt idx="2">
                  <c:v>14</c:v>
                </c:pt>
                <c:pt idx="3">
                  <c:v>8</c:v>
                </c:pt>
                <c:pt idx="4">
                  <c:v>7</c:v>
                </c:pt>
                <c:pt idx="5">
                  <c:v>16</c:v>
                </c:pt>
                <c:pt idx="6">
                  <c:v>3</c:v>
                </c:pt>
                <c:pt idx="7">
                  <c:v>5</c:v>
                </c:pt>
                <c:pt idx="8">
                  <c:v>4</c:v>
                </c:pt>
                <c:pt idx="9">
                  <c:v>1</c:v>
                </c:pt>
                <c:pt idx="10">
                  <c:v>2</c:v>
                </c:pt>
                <c:pt idx="11">
                  <c:v>3</c:v>
                </c:pt>
                <c:pt idx="12">
                  <c:v>2</c:v>
                </c:pt>
                <c:pt idx="13">
                  <c:v>1</c:v>
                </c:pt>
                <c:pt idx="14">
                  <c:v>2</c:v>
                </c:pt>
                <c:pt idx="15">
                  <c:v>1</c:v>
                </c:pt>
                <c:pt idx="16">
                  <c:v>1</c:v>
                </c:pt>
                <c:pt idx="17">
                  <c:v>1</c:v>
                </c:pt>
                <c:pt idx="18">
                  <c:v>1</c:v>
                </c:pt>
                <c:pt idx="19">
                  <c:v>4</c:v>
                </c:pt>
                <c:pt idx="20">
                  <c:v>1</c:v>
                </c:pt>
              </c:numCache>
            </c:numRef>
          </c:val>
          <c:extLst xmlns:c16r2="http://schemas.microsoft.com/office/drawing/2015/06/chart">
            <c:ext xmlns:c16="http://schemas.microsoft.com/office/drawing/2014/chart" uri="{C3380CC4-5D6E-409C-BE32-E72D297353CC}">
              <c16:uniqueId val="{00000000-6993-4FBE-8E7F-559C99BA74B2}"/>
            </c:ext>
          </c:extLst>
        </c:ser>
        <c:dLbls>
          <c:dLblPos val="outEnd"/>
          <c:showLegendKey val="0"/>
          <c:showVal val="1"/>
          <c:showCatName val="0"/>
          <c:showSerName val="0"/>
          <c:showPercent val="0"/>
          <c:showBubbleSize val="0"/>
        </c:dLbls>
        <c:gapWidth val="219"/>
        <c:axId val="99447168"/>
        <c:axId val="99455744"/>
      </c:barChart>
      <c:catAx>
        <c:axId val="99447168"/>
        <c:scaling>
          <c:orientation val="minMax"/>
        </c:scaling>
        <c:delete val="0"/>
        <c:axPos val="l"/>
        <c:title>
          <c:tx>
            <c:rich>
              <a:bodyPr rot="-5400000" spcFirstLastPara="1" vertOverflow="ellipsis" vert="horz" wrap="square" anchor="ctr" anchorCtr="1"/>
              <a:lstStyle/>
              <a:p>
                <a:pPr>
                  <a:defRPr lang="en-US" sz="1000" b="0" i="0" u="none" strike="noStrike" kern="1200" baseline="0">
                    <a:solidFill>
                      <a:schemeClr val="tx1"/>
                    </a:solidFill>
                    <a:latin typeface="+mn-lt"/>
                    <a:ea typeface="+mn-ea"/>
                    <a:cs typeface="+mn-cs"/>
                  </a:defRPr>
                </a:pPr>
                <a:r>
                  <a:rPr lang="en-US" dirty="0"/>
                  <a:t>Height (Rounded to the Nearest Meter)</a:t>
                </a:r>
              </a:p>
            </c:rich>
          </c:tx>
          <c:layout/>
          <c:overlay val="0"/>
          <c:spPr>
            <a:noFill/>
            <a:ln>
              <a:noFill/>
            </a:ln>
            <a:effectLst/>
          </c:sp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en-US" sz="1000" b="0" i="0" u="none" strike="noStrike" kern="1200" baseline="0">
                <a:solidFill>
                  <a:schemeClr val="tx1"/>
                </a:solidFill>
                <a:latin typeface="+mn-lt"/>
                <a:ea typeface="+mn-ea"/>
                <a:cs typeface="+mn-cs"/>
              </a:defRPr>
            </a:pPr>
            <a:endParaRPr lang="en-US"/>
          </a:p>
        </c:txPr>
        <c:crossAx val="99455744"/>
        <c:crosses val="autoZero"/>
        <c:auto val="1"/>
        <c:lblAlgn val="ctr"/>
        <c:lblOffset val="100"/>
        <c:noMultiLvlLbl val="0"/>
      </c:catAx>
      <c:valAx>
        <c:axId val="99455744"/>
        <c:scaling>
          <c:orientation val="minMax"/>
        </c:scaling>
        <c:delete val="1"/>
        <c:axPos val="b"/>
        <c:numFmt formatCode="General" sourceLinked="1"/>
        <c:majorTickMark val="out"/>
        <c:minorTickMark val="none"/>
        <c:tickLblPos val="nextTo"/>
        <c:crossAx val="99447168"/>
        <c:crosses val="autoZero"/>
        <c:crossBetween val="between"/>
      </c:valAx>
      <c:spPr>
        <a:noFill/>
        <a:ln>
          <a:noFill/>
        </a:ln>
        <a:effectLst/>
      </c:spPr>
    </c:plotArea>
    <c:plotVisOnly val="1"/>
    <c:dispBlanksAs val="gap"/>
    <c:showDLblsOverMax val="0"/>
    <c:extLst xmlns:c16r2="http://schemas.microsoft.com/office/drawing/2015/06/chart"/>
  </c:chart>
  <c:spPr>
    <a:noFill/>
    <a:ln>
      <a:noFill/>
    </a:ln>
    <a:effectLst/>
  </c:spPr>
  <c:txPr>
    <a:bodyPr/>
    <a:lstStyle/>
    <a:p>
      <a:pPr>
        <a:defRPr lang="en-US" sz="1000" b="0" i="0" u="none" strike="noStrike" kern="1200" baseline="0">
          <a:solidFill>
            <a:schemeClr val="tx1"/>
          </a:solidFill>
          <a:latin typeface="+mn-lt"/>
          <a:ea typeface="+mn-ea"/>
          <a:cs typeface="+mn-cs"/>
        </a:defRPr>
      </a:pPr>
      <a:endParaRPr lang="en-US"/>
    </a:p>
  </c:txPr>
  <c:externalData r:id="rId2">
    <c:autoUpdate val="0"/>
  </c:externalData>
  <c:extLst xmlns:c16r2="http://schemas.microsoft.com/office/drawing/2015/06/chart">
    <c:ext xmlns:c16="http://schemas.microsoft.com/office/drawing/2014/chart" uri="{E28EC0CA-F0BB-4C9C-879D-F8772B89E7AC}">
      <c16:pivotOptions16>
        <c16:showExpandCollapseFieldButtons val="1"/>
      </c16:pivotOptions16>
    </c:ext>
    <c:ext xmlns:c14="http://schemas.microsoft.com/office/drawing/2007/8/2/chart" uri="{781A3756-C4B2-4CAC-9D66-4F8BD8637D16}">
      <c14:pivotOptions>
        <c14:dropZoneFilter val="1"/>
        <c14:dropZoneCategories val="1"/>
        <c14:dropZoneData val="1"/>
      </c14:pivotOptions>
    </c:ext>
  </c:extLst>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CA"/>
  <c:roundedCorners val="0"/>
  <mc:AlternateContent xmlns:mc="http://schemas.openxmlformats.org/markup-compatibility/2006">
    <mc:Choice xmlns:c14="http://schemas.microsoft.com/office/drawing/2007/8/2/chart" Requires="c14">
      <c14:style val="105"/>
    </mc:Choice>
    <mc:Fallback>
      <c:style val="5"/>
    </mc:Fallback>
  </mc:AlternateContent>
  <c:pivotSource>
    <c:name>[Complete Data Set.xlsx]Charts for Final!PivotTable12</c:name>
    <c:fmtId val="9"/>
  </c:pivotSource>
  <c:chart>
    <c:title>
      <c:tx>
        <c:rich>
          <a:bodyPr rot="0" spcFirstLastPara="1" vertOverflow="ellipsis" vert="horz" wrap="square" anchor="ctr" anchorCtr="1"/>
          <a:lstStyle/>
          <a:p>
            <a:pPr>
              <a:defRPr lang="en-US" sz="1200" b="0" i="0" u="none" strike="noStrike" kern="1200" spc="0" baseline="0">
                <a:solidFill>
                  <a:schemeClr val="tx1"/>
                </a:solidFill>
                <a:latin typeface="+mn-lt"/>
                <a:ea typeface="+mn-ea"/>
                <a:cs typeface="+mn-cs"/>
              </a:defRPr>
            </a:pPr>
            <a:r>
              <a:rPr lang="en-US" dirty="0"/>
              <a:t>Fatalities by Worker Location (n=92)</a:t>
            </a:r>
          </a:p>
        </c:rich>
      </c:tx>
      <c:overlay val="0"/>
      <c:spPr>
        <a:noFill/>
        <a:ln>
          <a:noFill/>
        </a:ln>
        <a:effectLst/>
      </c:spPr>
    </c:title>
    <c:autoTitleDeleted val="0"/>
    <c:pivotFmts>
      <c:pivotFmt>
        <c:idx val="0"/>
        <c:spPr>
          <a:solidFill>
            <a:schemeClr val="accent3"/>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10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1"/>
        <c:spPr>
          <a:solidFill>
            <a:schemeClr val="accent3"/>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10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2"/>
        <c:spPr>
          <a:solidFill>
            <a:schemeClr val="accent3"/>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10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3"/>
        <c:spPr>
          <a:solidFill>
            <a:schemeClr val="accent3"/>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lang="en-US" sz="10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s>
    <c:plotArea>
      <c:layout/>
      <c:barChart>
        <c:barDir val="col"/>
        <c:grouping val="clustered"/>
        <c:varyColors val="0"/>
        <c:ser>
          <c:idx val="0"/>
          <c:order val="0"/>
          <c:tx>
            <c:strRef>
              <c:f>'Charts for Final'!$B$347</c:f>
              <c:strCache>
                <c:ptCount val="1"/>
                <c:pt idx="0">
                  <c:v>Total</c:v>
                </c:pt>
              </c:strCache>
            </c:strRef>
          </c:tx>
          <c:spPr>
            <a:solidFill>
              <a:schemeClr val="bg1">
                <a:lumMod val="5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en-US" sz="10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'Charts for Final'!$A$348:$A$373</c:f>
              <c:strCache>
                <c:ptCount val="25"/>
                <c:pt idx="0">
                  <c:v>Roof Edge</c:v>
                </c:pt>
                <c:pt idx="1">
                  <c:v>Ladder</c:v>
                </c:pt>
                <c:pt idx="2">
                  <c:v>Scaffold</c:v>
                </c:pt>
                <c:pt idx="3">
                  <c:v>Suspended Platform</c:v>
                </c:pt>
                <c:pt idx="4">
                  <c:v>Through Skylight</c:v>
                </c:pt>
                <c:pt idx="5">
                  <c:v>Through Roof</c:v>
                </c:pt>
                <c:pt idx="6">
                  <c:v>Through Floor</c:v>
                </c:pt>
                <c:pt idx="7">
                  <c:v>Tree</c:v>
                </c:pt>
                <c:pt idx="8">
                  <c:v>Balcony</c:v>
                </c:pt>
                <c:pt idx="9">
                  <c:v>Forklift</c:v>
                </c:pt>
                <c:pt idx="10">
                  <c:v>Ladder - Extension</c:v>
                </c:pt>
                <c:pt idx="11">
                  <c:v>Platform</c:v>
                </c:pt>
                <c:pt idx="12">
                  <c:v>Tower (Antenna)</c:v>
                </c:pt>
                <c:pt idx="13">
                  <c:v>Road</c:v>
                </c:pt>
                <c:pt idx="14">
                  <c:v>Truck (Boom)</c:v>
                </c:pt>
                <c:pt idx="15">
                  <c:v>Unknown</c:v>
                </c:pt>
                <c:pt idx="16">
                  <c:v>Loading Dock</c:v>
                </c:pt>
                <c:pt idx="17">
                  <c:v>I-Beam</c:v>
                </c:pt>
                <c:pt idx="18">
                  <c:v>Parking Garage Ramp</c:v>
                </c:pt>
                <c:pt idx="19">
                  <c:v>Truck (Pickup)</c:v>
                </c:pt>
                <c:pt idx="20">
                  <c:v>Truss</c:v>
                </c:pt>
                <c:pt idx="21">
                  <c:v>Through Gap</c:v>
                </c:pt>
                <c:pt idx="22">
                  <c:v>Floor Edge</c:v>
                </c:pt>
                <c:pt idx="23">
                  <c:v>Gantry</c:v>
                </c:pt>
                <c:pt idx="24">
                  <c:v>Scissor Lift</c:v>
                </c:pt>
              </c:strCache>
            </c:strRef>
          </c:cat>
          <c:val>
            <c:numRef>
              <c:f>'Charts for Final'!$B$348:$B$373</c:f>
              <c:numCache>
                <c:formatCode>General</c:formatCode>
                <c:ptCount val="25"/>
                <c:pt idx="0">
                  <c:v>20</c:v>
                </c:pt>
                <c:pt idx="1">
                  <c:v>19</c:v>
                </c:pt>
                <c:pt idx="2">
                  <c:v>8</c:v>
                </c:pt>
                <c:pt idx="3">
                  <c:v>7</c:v>
                </c:pt>
                <c:pt idx="4">
                  <c:v>5</c:v>
                </c:pt>
                <c:pt idx="5">
                  <c:v>4</c:v>
                </c:pt>
                <c:pt idx="6">
                  <c:v>4</c:v>
                </c:pt>
                <c:pt idx="7">
                  <c:v>3</c:v>
                </c:pt>
                <c:pt idx="8">
                  <c:v>3</c:v>
                </c:pt>
                <c:pt idx="9">
                  <c:v>2</c:v>
                </c:pt>
                <c:pt idx="10">
                  <c:v>2</c:v>
                </c:pt>
                <c:pt idx="11">
                  <c:v>2</c:v>
                </c:pt>
                <c:pt idx="12">
                  <c:v>1</c:v>
                </c:pt>
                <c:pt idx="13">
                  <c:v>1</c:v>
                </c:pt>
                <c:pt idx="14">
                  <c:v>1</c:v>
                </c:pt>
                <c:pt idx="15">
                  <c:v>1</c:v>
                </c:pt>
                <c:pt idx="16">
                  <c:v>1</c:v>
                </c:pt>
                <c:pt idx="17">
                  <c:v>1</c:v>
                </c:pt>
                <c:pt idx="18">
                  <c:v>1</c:v>
                </c:pt>
                <c:pt idx="19">
                  <c:v>1</c:v>
                </c:pt>
                <c:pt idx="20">
                  <c:v>1</c:v>
                </c:pt>
                <c:pt idx="21">
                  <c:v>1</c:v>
                </c:pt>
                <c:pt idx="22">
                  <c:v>1</c:v>
                </c:pt>
                <c:pt idx="23">
                  <c:v>1</c:v>
                </c:pt>
                <c:pt idx="24">
                  <c:v>1</c:v>
                </c:pt>
              </c:numCache>
            </c:numRef>
          </c:val>
          <c:extLst xmlns:c16r2="http://schemas.microsoft.com/office/drawing/2015/06/chart">
            <c:ext xmlns:c16="http://schemas.microsoft.com/office/drawing/2014/chart" uri="{C3380CC4-5D6E-409C-BE32-E72D297353CC}">
              <c16:uniqueId val="{00000000-C65D-4C0A-94C0-5B31A8D2ECF8}"/>
            </c:ext>
          </c:extLst>
        </c:ser>
        <c:dLbls>
          <c:dLblPos val="outEnd"/>
          <c:showLegendKey val="0"/>
          <c:showVal val="1"/>
          <c:showCatName val="0"/>
          <c:showSerName val="0"/>
          <c:showPercent val="0"/>
          <c:showBubbleSize val="0"/>
        </c:dLbls>
        <c:gapWidth val="219"/>
        <c:overlap val="-27"/>
        <c:axId val="89822336"/>
        <c:axId val="89837568"/>
      </c:barChart>
      <c:catAx>
        <c:axId val="898223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en-US" sz="1000" b="0" i="0" u="none" strike="noStrike" kern="1200" baseline="0">
                <a:solidFill>
                  <a:schemeClr val="tx1"/>
                </a:solidFill>
                <a:latin typeface="+mn-lt"/>
                <a:ea typeface="+mn-ea"/>
                <a:cs typeface="+mn-cs"/>
              </a:defRPr>
            </a:pPr>
            <a:endParaRPr lang="en-US"/>
          </a:p>
        </c:txPr>
        <c:crossAx val="89837568"/>
        <c:crosses val="autoZero"/>
        <c:auto val="1"/>
        <c:lblAlgn val="ctr"/>
        <c:lblOffset val="100"/>
        <c:noMultiLvlLbl val="0"/>
      </c:catAx>
      <c:valAx>
        <c:axId val="89837568"/>
        <c:scaling>
          <c:orientation val="minMax"/>
        </c:scaling>
        <c:delete val="1"/>
        <c:axPos val="l"/>
        <c:numFmt formatCode="General" sourceLinked="1"/>
        <c:majorTickMark val="none"/>
        <c:minorTickMark val="none"/>
        <c:tickLblPos val="nextTo"/>
        <c:crossAx val="89822336"/>
        <c:crosses val="autoZero"/>
        <c:crossBetween val="between"/>
      </c:valAx>
      <c:spPr>
        <a:noFill/>
        <a:ln>
          <a:noFill/>
        </a:ln>
        <a:effectLst/>
      </c:spPr>
    </c:plotArea>
    <c:plotVisOnly val="1"/>
    <c:dispBlanksAs val="gap"/>
    <c:showDLblsOverMax val="0"/>
    <c:extLst xmlns:c16r2="http://schemas.microsoft.com/office/drawing/2015/06/chart"/>
  </c:chart>
  <c:spPr>
    <a:noFill/>
    <a:ln>
      <a:noFill/>
    </a:ln>
    <a:effectLst/>
  </c:spPr>
  <c:txPr>
    <a:bodyPr/>
    <a:lstStyle/>
    <a:p>
      <a:pPr>
        <a:defRPr lang="en-US" sz="1000" b="0" i="0" u="none" strike="noStrike" kern="1200" baseline="0">
          <a:solidFill>
            <a:schemeClr val="tx1"/>
          </a:solidFill>
          <a:latin typeface="+mn-lt"/>
          <a:ea typeface="+mn-ea"/>
          <a:cs typeface="+mn-cs"/>
        </a:defRPr>
      </a:pPr>
      <a:endParaRPr lang="en-US"/>
    </a:p>
  </c:txPr>
  <c:externalData r:id="rId1">
    <c:autoUpdate val="0"/>
  </c:externalData>
  <c:extLst xmlns:c16r2="http://schemas.microsoft.com/office/drawing/2015/06/chart">
    <c:ext xmlns:c16="http://schemas.microsoft.com/office/drawing/2014/chart" uri="{E28EC0CA-F0BB-4C9C-879D-F8772B89E7AC}">
      <c16:pivotOptions16>
        <c16:showExpandCollapseFieldButtons val="1"/>
      </c16:pivotOptions16>
    </c:ext>
    <c:ext xmlns:c14="http://schemas.microsoft.com/office/drawing/2007/8/2/chart" uri="{781A3756-C4B2-4CAC-9D66-4F8BD8637D16}">
      <c14:pivotOptions>
        <c14:dropZoneFilter val="1"/>
        <c14:dropZoneCategories val="1"/>
        <c14:dropZoneData val="1"/>
      </c14:pivotOptions>
    </c:ext>
  </c:extLst>
</c:chartSpace>
</file>

<file path=ppt/charts/chartEx1.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'Charts for Final'!$S$316:$S$322</cx:f>
        <cx:lvl ptCount="7">
          <cx:pt idx="0">1 Day</cx:pt>
          <cx:pt idx="1">1 Week</cx:pt>
          <cx:pt idx="2">1 Month</cx:pt>
          <cx:pt idx="3">3 Month</cx:pt>
          <cx:pt idx="4">6 Month</cx:pt>
          <cx:pt idx="5">1 Year</cx:pt>
          <cx:pt idx="6">Total</cx:pt>
        </cx:lvl>
      </cx:strDim>
      <cx:numDim type="val">
        <cx:f>'Charts for Final'!$T$316:$T$322</cx:f>
        <cx:lvl ptCount="7" formatCode="General">
          <cx:pt idx="0">3</cx:pt>
          <cx:pt idx="1">4</cx:pt>
          <cx:pt idx="2">7</cx:pt>
          <cx:pt idx="3">5</cx:pt>
          <cx:pt idx="4">6</cx:pt>
          <cx:pt idx="5">4</cx:pt>
          <cx:pt idx="6">29</cx:pt>
        </cx:lvl>
      </cx:numDim>
    </cx:data>
  </cx:chartData>
  <cx:chart>
    <cx:title pos="t" align="ctr" overlay="0">
      <cx:tx>
        <cx:txData>
          <cx:v>Fatalities in the First Year in Role</cx:v>
        </cx:txData>
      </cx:tx>
      <cx:txPr>
        <a:bodyPr spcFirstLastPara="1" vertOverflow="ellipsis" horzOverflow="overflow" wrap="square" lIns="0" tIns="0" rIns="0" bIns="0" anchor="ctr" anchorCtr="1"/>
        <a:lstStyle/>
        <a:p>
          <a:pPr algn="ctr" rtl="0">
            <a:defRPr/>
          </a:pPr>
          <a:r>
            <a:rPr lang="en-US" sz="1400" b="0" i="0" u="none" strike="noStrike" baseline="0">
              <a:solidFill>
                <a:sysClr val="windowText" lastClr="000000">
                  <a:lumMod val="65000"/>
                  <a:lumOff val="35000"/>
                </a:sysClr>
              </a:solidFill>
              <a:latin typeface="Calibri" panose="020F0502020204030204"/>
            </a:rPr>
            <a:t>Fatalities in the First Year in Role</a:t>
          </a:r>
        </a:p>
      </cx:txPr>
    </cx:title>
    <cx:plotArea>
      <cx:plotAreaRegion>
        <cx:series layoutId="waterfall" uniqueId="{8EF8E998-22FB-4ECC-A65C-3FEAF5EF2476}">
          <cx:spPr>
            <a:solidFill>
              <a:schemeClr val="bg1">
                <a:lumMod val="50000"/>
              </a:schemeClr>
            </a:solidFill>
          </cx:spPr>
          <cx:dataPt idx="6">
            <cx:spPr>
              <a:solidFill>
                <a:srgbClr val="4472C4">
                  <a:lumMod val="75000"/>
                </a:srgbClr>
              </a:solidFill>
            </cx:spPr>
          </cx:dataPt>
          <cx:dataLabels pos="outEnd">
            <cx:visibility seriesName="0" categoryName="0" value="1"/>
          </cx:dataLabels>
          <cx:dataId val="0"/>
          <cx:layoutPr>
            <cx:subtotals>
              <cx:idx val="6"/>
            </cx:subtotals>
          </cx:layoutPr>
        </cx:series>
      </cx:plotAreaRegion>
      <cx:axis id="0">
        <cx:catScaling gapWidth="0.5"/>
        <cx:tickLabels/>
      </cx:axis>
      <cx:axis id="1" hidden="1">
        <cx:valScaling/>
        <cx:tickLabels/>
      </cx:axis>
    </cx:plotArea>
  </cx:chart>
</cx: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withinLinear" id="16">
  <a:schemeClr val="accent3"/>
</cs:colorStyle>
</file>

<file path=ppt/charts/colors11.xml><?xml version="1.0" encoding="utf-8"?>
<cs:colorStyle xmlns:cs="http://schemas.microsoft.com/office/drawing/2012/chartStyle" xmlns:a="http://schemas.openxmlformats.org/drawingml/2006/main" meth="withinLinear" id="16">
  <a:schemeClr val="accent3"/>
</cs:colorStyle>
</file>

<file path=ppt/charts/colors12.xml><?xml version="1.0" encoding="utf-8"?>
<cs:colorStyle xmlns:cs="http://schemas.microsoft.com/office/drawing/2012/chartStyle" xmlns:a="http://schemas.openxmlformats.org/drawingml/2006/main" meth="withinLinear" id="16">
  <a:schemeClr val="accent3"/>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withinLinear" id="16">
  <a:schemeClr val="accent3"/>
</cs:colorStyle>
</file>

<file path=ppt/charts/colors2.xml><?xml version="1.0" encoding="utf-8"?>
<cs:colorStyle xmlns:cs="http://schemas.microsoft.com/office/drawing/2012/chartStyle" xmlns:a="http://schemas.openxmlformats.org/drawingml/2006/main" meth="withinLinear" id="16">
  <a:schemeClr val="accent3"/>
</cs:colorStyle>
</file>

<file path=ppt/charts/colors3.xml><?xml version="1.0" encoding="utf-8"?>
<cs:colorStyle xmlns:cs="http://schemas.microsoft.com/office/drawing/2012/chartStyle" xmlns:a="http://schemas.openxmlformats.org/drawingml/2006/main" meth="withinLinear" id="16">
  <a:schemeClr val="accent3"/>
</cs:colorStyle>
</file>

<file path=ppt/charts/colors4.xml><?xml version="1.0" encoding="utf-8"?>
<cs:colorStyle xmlns:cs="http://schemas.microsoft.com/office/drawing/2012/chartStyle" xmlns:a="http://schemas.openxmlformats.org/drawingml/2006/main" meth="withinLinear" id="16">
  <a:schemeClr val="accent3"/>
</cs:colorStyle>
</file>

<file path=ppt/charts/colors5.xml><?xml version="1.0" encoding="utf-8"?>
<cs:colorStyle xmlns:cs="http://schemas.microsoft.com/office/drawing/2012/chartStyle" xmlns:a="http://schemas.openxmlformats.org/drawingml/2006/main" meth="withinLinear" id="16">
  <a:schemeClr val="accent3"/>
</cs:colorStyle>
</file>

<file path=ppt/charts/colors6.xml><?xml version="1.0" encoding="utf-8"?>
<cs:colorStyle xmlns:cs="http://schemas.microsoft.com/office/drawing/2012/chartStyle" xmlns:a="http://schemas.openxmlformats.org/drawingml/2006/main" meth="withinLinear" id="16">
  <a:schemeClr val="accent3"/>
</cs:colorStyle>
</file>

<file path=ppt/charts/colors7.xml><?xml version="1.0" encoding="utf-8"?>
<cs:colorStyle xmlns:cs="http://schemas.microsoft.com/office/drawing/2012/chartStyle" xmlns:a="http://schemas.openxmlformats.org/drawingml/2006/main" meth="withinLinear" id="16">
  <a:schemeClr val="accent3"/>
</cs:colorStyle>
</file>

<file path=ppt/charts/colors7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withinLinear" id="16">
  <a:schemeClr val="accent3"/>
</cs:colorStyle>
</file>

<file path=ppt/charts/colors9.xml><?xml version="1.0" encoding="utf-8"?>
<cs:colorStyle xmlns:cs="http://schemas.microsoft.com/office/drawing/2012/chartStyle" xmlns:a="http://schemas.openxmlformats.org/drawingml/2006/main" meth="withinLinear" id="16">
  <a:schemeClr val="accent3"/>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0.xml><?xml version="1.0" encoding="utf-8"?>
<cs:chartStyle xmlns:cs="http://schemas.microsoft.com/office/drawing/2012/chartStyle" xmlns:a="http://schemas.openxmlformats.org/drawingml/2006/main" id="395">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tx1">
        <a:lumMod val="65000"/>
        <a:lumOff val="35000"/>
      </a:schemeClr>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0.79347</cdr:x>
      <cdr:y>0.60019</cdr:y>
    </cdr:from>
    <cdr:to>
      <cdr:x>0.98759</cdr:x>
      <cdr:y>0.77002</cdr:y>
    </cdr:to>
    <cdr:sp macro="" textlink="">
      <cdr:nvSpPr>
        <cdr:cNvPr id="2" name="TextBox 1"/>
        <cdr:cNvSpPr txBox="1"/>
      </cdr:nvSpPr>
      <cdr:spPr>
        <a:xfrm xmlns:a="http://schemas.openxmlformats.org/drawingml/2006/main">
          <a:off x="6233705" y="1600946"/>
          <a:ext cx="1525057" cy="452992"/>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l"/>
          <a:r>
            <a:rPr lang="en-US" sz="1000" dirty="0">
              <a:solidFill>
                <a:srgbClr val="C00000"/>
              </a:solidFill>
            </a:rPr>
            <a:t>Falls-from-height fatalities</a:t>
          </a:r>
        </a:p>
        <a:p xmlns:a="http://schemas.openxmlformats.org/drawingml/2006/main">
          <a:pPr algn="l"/>
          <a:r>
            <a:rPr lang="en-US" sz="1000" dirty="0">
              <a:solidFill>
                <a:srgbClr val="C00000"/>
              </a:solidFill>
            </a:rPr>
            <a:t>                   ( n=92)</a:t>
          </a:r>
          <a:endParaRPr lang="en-CA" sz="1000" dirty="0">
            <a:solidFill>
              <a:srgbClr val="C00000"/>
            </a:solidFill>
          </a:endParaRPr>
        </a:p>
      </cdr:txBody>
    </cdr:sp>
  </cdr:relSizeAnchor>
  <cdr:relSizeAnchor xmlns:cdr="http://schemas.openxmlformats.org/drawingml/2006/chartDrawing">
    <cdr:from>
      <cdr:x>0.78388</cdr:x>
      <cdr:y>0.18231</cdr:y>
    </cdr:from>
    <cdr:to>
      <cdr:x>1</cdr:x>
      <cdr:y>0.34844</cdr:y>
    </cdr:to>
    <cdr:sp macro="" textlink="">
      <cdr:nvSpPr>
        <cdr:cNvPr id="3" name="TextBox 1"/>
        <cdr:cNvSpPr txBox="1"/>
      </cdr:nvSpPr>
      <cdr:spPr>
        <a:xfrm xmlns:a="http://schemas.openxmlformats.org/drawingml/2006/main">
          <a:off x="5744791" y="549888"/>
          <a:ext cx="1583855" cy="501110"/>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a:r>
            <a:rPr lang="en-US" sz="1000" dirty="0">
              <a:solidFill>
                <a:schemeClr val="tx2"/>
              </a:solidFill>
            </a:rPr>
            <a:t>All Fatalities </a:t>
          </a:r>
        </a:p>
        <a:p xmlns:a="http://schemas.openxmlformats.org/drawingml/2006/main">
          <a:pPr algn="l"/>
          <a:r>
            <a:rPr lang="en-US" sz="1000" dirty="0">
              <a:solidFill>
                <a:schemeClr val="tx2"/>
              </a:solidFill>
            </a:rPr>
            <a:t>(MOL Traumatic Fatalities)</a:t>
          </a:r>
          <a:endParaRPr lang="en-CA" sz="1000" dirty="0">
            <a:solidFill>
              <a:schemeClr val="tx2"/>
            </a:solidFill>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0.03103</cdr:x>
      <cdr:y>0.84949</cdr:y>
    </cdr:from>
    <cdr:to>
      <cdr:x>0.17864</cdr:x>
      <cdr:y>0.98065</cdr:y>
    </cdr:to>
    <cdr:sp macro="" textlink="">
      <cdr:nvSpPr>
        <cdr:cNvPr id="2" name="TextBox 1"/>
        <cdr:cNvSpPr txBox="1"/>
      </cdr:nvSpPr>
      <cdr:spPr>
        <a:xfrm xmlns:a="http://schemas.openxmlformats.org/drawingml/2006/main">
          <a:off x="159678" y="2656696"/>
          <a:ext cx="759736" cy="410189"/>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ctr"/>
          <a:r>
            <a:rPr lang="en-US" sz="1000" dirty="0"/>
            <a:t>Less than </a:t>
          </a:r>
        </a:p>
        <a:p xmlns:a="http://schemas.openxmlformats.org/drawingml/2006/main">
          <a:pPr algn="ctr"/>
          <a:r>
            <a:rPr lang="en-US" sz="1000" dirty="0"/>
            <a:t>1 year</a:t>
          </a:r>
          <a:endParaRPr lang="en-CA" sz="10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4" tIns="46587" rIns="93174" bIns="46587" rtlCol="0"/>
          <a:lstStyle>
            <a:lvl1pPr algn="l">
              <a:defRPr sz="1200"/>
            </a:lvl1pPr>
          </a:lstStyle>
          <a:p>
            <a:endParaRPr lang="en-US" dirty="0"/>
          </a:p>
        </p:txBody>
      </p:sp>
      <p:sp>
        <p:nvSpPr>
          <p:cNvPr id="3" name="Date Placeholder 2"/>
          <p:cNvSpPr>
            <a:spLocks noGrp="1"/>
          </p:cNvSpPr>
          <p:nvPr>
            <p:ph type="dt" sz="quarter" idx="1"/>
          </p:nvPr>
        </p:nvSpPr>
        <p:spPr>
          <a:xfrm>
            <a:off x="3970937" y="0"/>
            <a:ext cx="3037840" cy="464820"/>
          </a:xfrm>
          <a:prstGeom prst="rect">
            <a:avLst/>
          </a:prstGeom>
        </p:spPr>
        <p:txBody>
          <a:bodyPr vert="horz" lIns="93174" tIns="46587" rIns="93174" bIns="46587" rtlCol="0"/>
          <a:lstStyle>
            <a:lvl1pPr algn="r">
              <a:defRPr sz="1200"/>
            </a:lvl1pPr>
          </a:lstStyle>
          <a:p>
            <a:fld id="{AF7ADB9B-3DA6-4B06-B2F7-E8F993AFEED3}" type="datetime3">
              <a:rPr lang="en-CA" smtClean="0"/>
              <a:t>17 January 2019</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4" tIns="46587" rIns="93174" bIns="46587"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7" y="8829967"/>
            <a:ext cx="3037840" cy="464820"/>
          </a:xfrm>
          <a:prstGeom prst="rect">
            <a:avLst/>
          </a:prstGeom>
        </p:spPr>
        <p:txBody>
          <a:bodyPr vert="horz" lIns="93174" tIns="46587" rIns="93174" bIns="46587" rtlCol="0" anchor="b"/>
          <a:lstStyle>
            <a:lvl1pPr algn="r">
              <a:defRPr sz="1200"/>
            </a:lvl1pPr>
          </a:lstStyle>
          <a:p>
            <a:fld id="{7FD7E10F-68A8-224A-B2A6-B7313283F183}" type="slidenum">
              <a:rPr lang="en-US" smtClean="0"/>
              <a:t>‹#›</a:t>
            </a:fld>
            <a:endParaRPr lang="en-US" dirty="0"/>
          </a:p>
        </p:txBody>
      </p:sp>
    </p:spTree>
    <p:extLst>
      <p:ext uri="{BB962C8B-B14F-4D97-AF65-F5344CB8AC3E}">
        <p14:creationId xmlns:p14="http://schemas.microsoft.com/office/powerpoint/2010/main" val="2325943746"/>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4" tIns="46587" rIns="93174" bIns="46587" rtlCol="0"/>
          <a:lstStyle>
            <a:lvl1pPr algn="l">
              <a:defRPr sz="1200"/>
            </a:lvl1pPr>
          </a:lstStyle>
          <a:p>
            <a:endParaRPr lang="en-US" dirty="0"/>
          </a:p>
        </p:txBody>
      </p:sp>
      <p:sp>
        <p:nvSpPr>
          <p:cNvPr id="3" name="Date Placeholder 2"/>
          <p:cNvSpPr>
            <a:spLocks noGrp="1"/>
          </p:cNvSpPr>
          <p:nvPr>
            <p:ph type="dt" idx="1"/>
          </p:nvPr>
        </p:nvSpPr>
        <p:spPr>
          <a:xfrm>
            <a:off x="3970937" y="0"/>
            <a:ext cx="3037840" cy="464820"/>
          </a:xfrm>
          <a:prstGeom prst="rect">
            <a:avLst/>
          </a:prstGeom>
        </p:spPr>
        <p:txBody>
          <a:bodyPr vert="horz" lIns="93174" tIns="46587" rIns="93174" bIns="46587" rtlCol="0"/>
          <a:lstStyle>
            <a:lvl1pPr algn="r">
              <a:defRPr sz="1200"/>
            </a:lvl1pPr>
          </a:lstStyle>
          <a:p>
            <a:fld id="{F44F6E52-9098-4A22-949D-43FF0B0B2B53}" type="datetime3">
              <a:rPr lang="en-CA" smtClean="0"/>
              <a:t>17 January 2019</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4" tIns="46587" rIns="93174" bIns="46587" rtlCol="0" anchor="ctr"/>
          <a:lstStyle/>
          <a:p>
            <a:endParaRPr lang="en-US" dirty="0"/>
          </a:p>
        </p:txBody>
      </p:sp>
      <p:sp>
        <p:nvSpPr>
          <p:cNvPr id="5" name="Notes Placeholder 4"/>
          <p:cNvSpPr>
            <a:spLocks noGrp="1"/>
          </p:cNvSpPr>
          <p:nvPr>
            <p:ph type="body" sz="quarter" idx="3"/>
          </p:nvPr>
        </p:nvSpPr>
        <p:spPr>
          <a:xfrm>
            <a:off x="701041" y="4415791"/>
            <a:ext cx="5608320" cy="4183380"/>
          </a:xfrm>
          <a:prstGeom prst="rect">
            <a:avLst/>
          </a:prstGeom>
        </p:spPr>
        <p:txBody>
          <a:bodyPr vert="horz" lIns="93174" tIns="46587" rIns="93174" bIns="46587" rtlCol="0"/>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4" tIns="46587" rIns="93174" bIns="46587"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7" y="8829967"/>
            <a:ext cx="3037840" cy="464820"/>
          </a:xfrm>
          <a:prstGeom prst="rect">
            <a:avLst/>
          </a:prstGeom>
        </p:spPr>
        <p:txBody>
          <a:bodyPr vert="horz" lIns="93174" tIns="46587" rIns="93174" bIns="46587" rtlCol="0" anchor="b"/>
          <a:lstStyle>
            <a:lvl1pPr algn="r">
              <a:defRPr sz="1200"/>
            </a:lvl1pPr>
          </a:lstStyle>
          <a:p>
            <a:fld id="{4D31496E-0302-7C4A-9479-B2679906A527}" type="slidenum">
              <a:rPr lang="en-US" smtClean="0"/>
              <a:t>‹#›</a:t>
            </a:fld>
            <a:endParaRPr lang="en-US" dirty="0"/>
          </a:p>
        </p:txBody>
      </p:sp>
    </p:spTree>
    <p:extLst>
      <p:ext uri="{BB962C8B-B14F-4D97-AF65-F5344CB8AC3E}">
        <p14:creationId xmlns:p14="http://schemas.microsoft.com/office/powerpoint/2010/main" val="1465455129"/>
      </p:ext>
    </p:extLst>
  </p:cSld>
  <p:clrMap bg1="lt1" tx1="dk1" bg2="lt2" tx2="dk2" accent1="accent1" accent2="accent2" accent3="accent3" accent4="accent4" accent5="accent5" accent6="accent6" hlink="hlink" folHlink="folHlink"/>
  <p:hf hdr="0" ftr="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Date Placeholder 3"/>
          <p:cNvSpPr>
            <a:spLocks noGrp="1"/>
          </p:cNvSpPr>
          <p:nvPr>
            <p:ph type="dt" idx="10"/>
          </p:nvPr>
        </p:nvSpPr>
        <p:spPr/>
        <p:txBody>
          <a:bodyPr/>
          <a:lstStyle/>
          <a:p>
            <a:fld id="{5313641A-FF7B-4472-A8DF-30C0E2C44A27}" type="datetime3">
              <a:rPr lang="en-CA" smtClean="0"/>
              <a:t>17 January 2019</a:t>
            </a:fld>
            <a:endParaRPr lang="en-US" dirty="0"/>
          </a:p>
        </p:txBody>
      </p:sp>
      <p:sp>
        <p:nvSpPr>
          <p:cNvPr id="5" name="Slide Number Placeholder 4"/>
          <p:cNvSpPr>
            <a:spLocks noGrp="1"/>
          </p:cNvSpPr>
          <p:nvPr>
            <p:ph type="sldNum" sz="quarter" idx="11"/>
          </p:nvPr>
        </p:nvSpPr>
        <p:spPr/>
        <p:txBody>
          <a:bodyPr/>
          <a:lstStyle/>
          <a:p>
            <a:fld id="{4D31496E-0302-7C4A-9479-B2679906A527}" type="slidenum">
              <a:rPr lang="en-US" smtClean="0"/>
              <a:t>3</a:t>
            </a:fld>
            <a:endParaRPr lang="en-US" dirty="0"/>
          </a:p>
        </p:txBody>
      </p:sp>
    </p:spTree>
    <p:extLst>
      <p:ext uri="{BB962C8B-B14F-4D97-AF65-F5344CB8AC3E}">
        <p14:creationId xmlns:p14="http://schemas.microsoft.com/office/powerpoint/2010/main" val="29609410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Date Placeholder 3"/>
          <p:cNvSpPr>
            <a:spLocks noGrp="1"/>
          </p:cNvSpPr>
          <p:nvPr>
            <p:ph type="dt" idx="10"/>
          </p:nvPr>
        </p:nvSpPr>
        <p:spPr/>
        <p:txBody>
          <a:bodyPr/>
          <a:lstStyle/>
          <a:p>
            <a:fld id="{776C5527-5A3D-420F-B0E9-23A57391AD05}" type="datetime3">
              <a:rPr lang="en-CA" smtClean="0"/>
              <a:t>17 January 2019</a:t>
            </a:fld>
            <a:endParaRPr lang="en-US" dirty="0"/>
          </a:p>
        </p:txBody>
      </p:sp>
      <p:sp>
        <p:nvSpPr>
          <p:cNvPr id="5" name="Slide Number Placeholder 4"/>
          <p:cNvSpPr>
            <a:spLocks noGrp="1"/>
          </p:cNvSpPr>
          <p:nvPr>
            <p:ph type="sldNum" sz="quarter" idx="11"/>
          </p:nvPr>
        </p:nvSpPr>
        <p:spPr/>
        <p:txBody>
          <a:bodyPr/>
          <a:lstStyle/>
          <a:p>
            <a:fld id="{4D31496E-0302-7C4A-9479-B2679906A527}" type="slidenum">
              <a:rPr lang="en-US" smtClean="0"/>
              <a:t>6</a:t>
            </a:fld>
            <a:endParaRPr lang="en-US" dirty="0"/>
          </a:p>
        </p:txBody>
      </p:sp>
    </p:spTree>
    <p:extLst>
      <p:ext uri="{BB962C8B-B14F-4D97-AF65-F5344CB8AC3E}">
        <p14:creationId xmlns:p14="http://schemas.microsoft.com/office/powerpoint/2010/main" val="458416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Factor analysis by age is shown for Top 5 factors. Note that as there are multiple factors that lead to a fatality, this analysis has been done on factors by age groups and is not about fatality by age group</a:t>
            </a:r>
            <a:endParaRPr lang="en-CA" dirty="0"/>
          </a:p>
        </p:txBody>
      </p:sp>
      <p:sp>
        <p:nvSpPr>
          <p:cNvPr id="4" name="Date Placeholder 3"/>
          <p:cNvSpPr>
            <a:spLocks noGrp="1"/>
          </p:cNvSpPr>
          <p:nvPr>
            <p:ph type="dt" idx="10"/>
          </p:nvPr>
        </p:nvSpPr>
        <p:spPr/>
        <p:txBody>
          <a:bodyPr/>
          <a:lstStyle/>
          <a:p>
            <a:fld id="{EEBCA0F9-442E-48B6-9144-CCEF694E35F8}" type="datetime3">
              <a:rPr lang="en-CA" smtClean="0"/>
              <a:t>17 January 2019</a:t>
            </a:fld>
            <a:endParaRPr lang="en-US" dirty="0"/>
          </a:p>
        </p:txBody>
      </p:sp>
      <p:sp>
        <p:nvSpPr>
          <p:cNvPr id="5" name="Slide Number Placeholder 4"/>
          <p:cNvSpPr>
            <a:spLocks noGrp="1"/>
          </p:cNvSpPr>
          <p:nvPr>
            <p:ph type="sldNum" sz="quarter" idx="11"/>
          </p:nvPr>
        </p:nvSpPr>
        <p:spPr/>
        <p:txBody>
          <a:bodyPr/>
          <a:lstStyle/>
          <a:p>
            <a:fld id="{4D31496E-0302-7C4A-9479-B2679906A527}" type="slidenum">
              <a:rPr lang="en-US" smtClean="0"/>
              <a:t>23</a:t>
            </a:fld>
            <a:endParaRPr lang="en-US" dirty="0"/>
          </a:p>
        </p:txBody>
      </p:sp>
    </p:spTree>
    <p:extLst>
      <p:ext uri="{BB962C8B-B14F-4D97-AF65-F5344CB8AC3E}">
        <p14:creationId xmlns:p14="http://schemas.microsoft.com/office/powerpoint/2010/main" val="10833454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Factor analysis by age is shown for Top 5 factors. Note that as there are multiple factors that lead to a fatality, this analysis has been done on factors by age groups and is not about fatality by age group</a:t>
            </a:r>
            <a:endParaRPr lang="en-CA" dirty="0"/>
          </a:p>
        </p:txBody>
      </p:sp>
      <p:sp>
        <p:nvSpPr>
          <p:cNvPr id="4" name="Date Placeholder 3"/>
          <p:cNvSpPr>
            <a:spLocks noGrp="1"/>
          </p:cNvSpPr>
          <p:nvPr>
            <p:ph type="dt" idx="10"/>
          </p:nvPr>
        </p:nvSpPr>
        <p:spPr/>
        <p:txBody>
          <a:bodyPr/>
          <a:lstStyle/>
          <a:p>
            <a:fld id="{0A6256AD-08DC-466E-8ED8-7B7DF040083C}" type="datetime3">
              <a:rPr lang="en-CA" smtClean="0"/>
              <a:t>17 January 2019</a:t>
            </a:fld>
            <a:endParaRPr lang="en-US" dirty="0"/>
          </a:p>
        </p:txBody>
      </p:sp>
      <p:sp>
        <p:nvSpPr>
          <p:cNvPr id="5" name="Slide Number Placeholder 4"/>
          <p:cNvSpPr>
            <a:spLocks noGrp="1"/>
          </p:cNvSpPr>
          <p:nvPr>
            <p:ph type="sldNum" sz="quarter" idx="11"/>
          </p:nvPr>
        </p:nvSpPr>
        <p:spPr/>
        <p:txBody>
          <a:bodyPr/>
          <a:lstStyle/>
          <a:p>
            <a:fld id="{4D31496E-0302-7C4A-9479-B2679906A527}" type="slidenum">
              <a:rPr lang="en-US" smtClean="0"/>
              <a:t>24</a:t>
            </a:fld>
            <a:endParaRPr lang="en-US" dirty="0"/>
          </a:p>
        </p:txBody>
      </p:sp>
    </p:spTree>
    <p:extLst>
      <p:ext uri="{BB962C8B-B14F-4D97-AF65-F5344CB8AC3E}">
        <p14:creationId xmlns:p14="http://schemas.microsoft.com/office/powerpoint/2010/main" val="4689055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The total fatalities in small business</a:t>
            </a:r>
            <a:r>
              <a:rPr lang="en-US" baseline="0" dirty="0"/>
              <a:t> (size 1-5) was 45 out of 92 that were analyzed</a:t>
            </a:r>
            <a:endParaRPr lang="en-CA" dirty="0"/>
          </a:p>
          <a:p>
            <a:endParaRPr lang="en-CA" dirty="0"/>
          </a:p>
        </p:txBody>
      </p:sp>
      <p:sp>
        <p:nvSpPr>
          <p:cNvPr id="4" name="Date Placeholder 3"/>
          <p:cNvSpPr>
            <a:spLocks noGrp="1"/>
          </p:cNvSpPr>
          <p:nvPr>
            <p:ph type="dt" idx="10"/>
          </p:nvPr>
        </p:nvSpPr>
        <p:spPr/>
        <p:txBody>
          <a:bodyPr/>
          <a:lstStyle/>
          <a:p>
            <a:fld id="{C01A0671-FC44-48C5-9C39-F7880CB89C5B}" type="datetime3">
              <a:rPr lang="en-CA" smtClean="0"/>
              <a:t>17 January 2019</a:t>
            </a:fld>
            <a:endParaRPr lang="en-US" dirty="0"/>
          </a:p>
        </p:txBody>
      </p:sp>
      <p:sp>
        <p:nvSpPr>
          <p:cNvPr id="5" name="Slide Number Placeholder 4"/>
          <p:cNvSpPr>
            <a:spLocks noGrp="1"/>
          </p:cNvSpPr>
          <p:nvPr>
            <p:ph type="sldNum" sz="quarter" idx="11"/>
          </p:nvPr>
        </p:nvSpPr>
        <p:spPr/>
        <p:txBody>
          <a:bodyPr/>
          <a:lstStyle/>
          <a:p>
            <a:fld id="{4D31496E-0302-7C4A-9479-B2679906A527}" type="slidenum">
              <a:rPr lang="en-US" smtClean="0"/>
              <a:t>29</a:t>
            </a:fld>
            <a:endParaRPr lang="en-US" dirty="0"/>
          </a:p>
        </p:txBody>
      </p:sp>
    </p:spTree>
    <p:extLst>
      <p:ext uri="{BB962C8B-B14F-4D97-AF65-F5344CB8AC3E}">
        <p14:creationId xmlns:p14="http://schemas.microsoft.com/office/powerpoint/2010/main" val="24845125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The total fatalities in small business</a:t>
            </a:r>
            <a:r>
              <a:rPr lang="en-US" baseline="0" dirty="0"/>
              <a:t> (size 1-5) was 45 out of 92 that were analyzed</a:t>
            </a:r>
            <a:endParaRPr lang="en-CA" dirty="0"/>
          </a:p>
          <a:p>
            <a:endParaRPr lang="en-CA" dirty="0"/>
          </a:p>
        </p:txBody>
      </p:sp>
      <p:sp>
        <p:nvSpPr>
          <p:cNvPr id="4" name="Date Placeholder 3"/>
          <p:cNvSpPr>
            <a:spLocks noGrp="1"/>
          </p:cNvSpPr>
          <p:nvPr>
            <p:ph type="dt" idx="10"/>
          </p:nvPr>
        </p:nvSpPr>
        <p:spPr/>
        <p:txBody>
          <a:bodyPr/>
          <a:lstStyle/>
          <a:p>
            <a:fld id="{D3A3D440-C4CF-441C-AF03-D86A6D25DDAB}" type="datetime3">
              <a:rPr lang="en-CA" smtClean="0"/>
              <a:t>17 January 2019</a:t>
            </a:fld>
            <a:endParaRPr lang="en-US" dirty="0"/>
          </a:p>
        </p:txBody>
      </p:sp>
      <p:sp>
        <p:nvSpPr>
          <p:cNvPr id="5" name="Slide Number Placeholder 4"/>
          <p:cNvSpPr>
            <a:spLocks noGrp="1"/>
          </p:cNvSpPr>
          <p:nvPr>
            <p:ph type="sldNum" sz="quarter" idx="11"/>
          </p:nvPr>
        </p:nvSpPr>
        <p:spPr/>
        <p:txBody>
          <a:bodyPr/>
          <a:lstStyle/>
          <a:p>
            <a:fld id="{4D31496E-0302-7C4A-9479-B2679906A527}" type="slidenum">
              <a:rPr lang="en-US" smtClean="0"/>
              <a:t>30</a:t>
            </a:fld>
            <a:endParaRPr lang="en-US" dirty="0"/>
          </a:p>
        </p:txBody>
      </p:sp>
    </p:spTree>
    <p:extLst>
      <p:ext uri="{BB962C8B-B14F-4D97-AF65-F5344CB8AC3E}">
        <p14:creationId xmlns:p14="http://schemas.microsoft.com/office/powerpoint/2010/main" val="311051599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67544" y="1844824"/>
            <a:ext cx="8244656" cy="2147044"/>
          </a:xfrm>
        </p:spPr>
        <p:txBody>
          <a:bodyPr lIns="0" tIns="38100" rIns="76200" bIns="38100" anchor="t" anchorCtr="0">
            <a:noAutofit/>
          </a:bodyPr>
          <a:lstStyle>
            <a:lvl1pPr marL="0" marR="0" indent="0" algn="l" defTabSz="457200" rtl="0" eaLnBrk="1" fontAlgn="auto" latinLnBrk="0" hangingPunct="1">
              <a:lnSpc>
                <a:spcPts val="5100"/>
              </a:lnSpc>
              <a:spcBef>
                <a:spcPct val="0"/>
              </a:spcBef>
              <a:spcAft>
                <a:spcPts val="0"/>
              </a:spcAft>
              <a:buClrTx/>
              <a:buSzTx/>
              <a:buFontTx/>
              <a:buNone/>
              <a:tabLst/>
              <a:defRPr sz="4800" b="1" spc="-150"/>
            </a:lvl1pPr>
          </a:lstStyle>
          <a:p>
            <a:r>
              <a:rPr lang="en-CA" dirty="0"/>
              <a:t>Click to add </a:t>
            </a:r>
            <a:br>
              <a:rPr lang="en-CA" dirty="0"/>
            </a:br>
            <a:r>
              <a:rPr lang="en-CA" dirty="0"/>
              <a:t>document title</a:t>
            </a:r>
            <a:endParaRPr lang="en-US" dirty="0"/>
          </a:p>
        </p:txBody>
      </p:sp>
      <p:sp>
        <p:nvSpPr>
          <p:cNvPr id="4" name="Text Placeholder 3"/>
          <p:cNvSpPr>
            <a:spLocks noGrp="1"/>
          </p:cNvSpPr>
          <p:nvPr>
            <p:ph type="body" sz="quarter" idx="10" hasCustomPrompt="1"/>
          </p:nvPr>
        </p:nvSpPr>
        <p:spPr>
          <a:xfrm>
            <a:off x="467544" y="4044950"/>
            <a:ext cx="8244656" cy="1670050"/>
          </a:xfrm>
        </p:spPr>
        <p:txBody>
          <a:bodyPr lIns="0" tIns="38100" rIns="76200" bIns="38100">
            <a:normAutofit/>
          </a:bodyPr>
          <a:lstStyle>
            <a:lvl1pPr marL="0" indent="0">
              <a:buNone/>
              <a:defRPr sz="2800"/>
            </a:lvl1pPr>
            <a:lvl5pPr marL="1828800" indent="0">
              <a:buNone/>
              <a:defRPr/>
            </a:lvl5pPr>
          </a:lstStyle>
          <a:p>
            <a:pPr lvl="0"/>
            <a:r>
              <a:rPr lang="en-CA" dirty="0"/>
              <a:t>Subtitle </a:t>
            </a:r>
          </a:p>
        </p:txBody>
      </p:sp>
      <p:sp>
        <p:nvSpPr>
          <p:cNvPr id="8" name="Rectangle 7"/>
          <p:cNvSpPr/>
          <p:nvPr userDrawn="1"/>
        </p:nvSpPr>
        <p:spPr>
          <a:xfrm>
            <a:off x="360045" y="6198784"/>
            <a:ext cx="249882" cy="338554"/>
          </a:xfrm>
          <a:prstGeom prst="rect">
            <a:avLst/>
          </a:prstGeom>
        </p:spPr>
        <p:txBody>
          <a:bodyPr wrap="square">
            <a:spAutoFit/>
          </a:bodyPr>
          <a:lstStyle/>
          <a:p>
            <a:r>
              <a:rPr lang="en-CA" sz="1600" dirty="0">
                <a:solidFill>
                  <a:srgbClr val="FEDB00"/>
                </a:solidFill>
              </a:rPr>
              <a:t>| </a:t>
            </a:r>
            <a:endParaRPr lang="en-US" sz="1600" dirty="0">
              <a:solidFill>
                <a:srgbClr val="FEDB00"/>
              </a:solidFill>
            </a:endParaRPr>
          </a:p>
        </p:txBody>
      </p:sp>
      <p:sp>
        <p:nvSpPr>
          <p:cNvPr id="3" name="TextBox 2"/>
          <p:cNvSpPr txBox="1"/>
          <p:nvPr userDrawn="1"/>
        </p:nvSpPr>
        <p:spPr>
          <a:xfrm>
            <a:off x="484986" y="398748"/>
            <a:ext cx="2027208" cy="656590"/>
          </a:xfrm>
          <a:prstGeom prst="rect">
            <a:avLst/>
          </a:prstGeom>
          <a:noFill/>
        </p:spPr>
        <p:txBody>
          <a:bodyPr wrap="square" rtlCol="0">
            <a:spAutoFit/>
          </a:bodyPr>
          <a:lstStyle/>
          <a:p>
            <a:pPr marL="0" lvl="0" indent="0" algn="ctr" defTabSz="457200" rtl="0" eaLnBrk="1" latinLnBrk="0" hangingPunct="1">
              <a:lnSpc>
                <a:spcPts val="2160"/>
              </a:lnSpc>
              <a:spcBef>
                <a:spcPts val="200"/>
              </a:spcBef>
              <a:buFontTx/>
              <a:buNone/>
            </a:pPr>
            <a:r>
              <a:rPr lang="en-US" sz="2000" b="1" i="0" kern="1200" spc="-50" baseline="0" dirty="0">
                <a:solidFill>
                  <a:srgbClr val="006957"/>
                </a:solidFill>
                <a:latin typeface="+mj-lt"/>
                <a:ea typeface="+mn-ea"/>
                <a:cs typeface="+mn-cs"/>
              </a:rPr>
              <a:t>Ministry of </a:t>
            </a:r>
            <a:r>
              <a:rPr lang="en-US" sz="2000" b="1" i="0" kern="1200" spc="-50" baseline="0" dirty="0" err="1">
                <a:solidFill>
                  <a:srgbClr val="006957"/>
                </a:solidFill>
                <a:latin typeface="+mj-lt"/>
                <a:ea typeface="+mn-ea"/>
                <a:cs typeface="+mn-cs"/>
              </a:rPr>
              <a:t>Labour</a:t>
            </a:r>
            <a:endParaRPr lang="en-US" sz="2000" b="1" i="0" kern="1200" spc="-50" baseline="0" dirty="0">
              <a:solidFill>
                <a:srgbClr val="006957"/>
              </a:solidFill>
              <a:latin typeface="+mj-lt"/>
              <a:ea typeface="+mn-ea"/>
              <a:cs typeface="+mn-cs"/>
            </a:endParaRPr>
          </a:p>
        </p:txBody>
      </p:sp>
    </p:spTree>
    <p:extLst>
      <p:ext uri="{BB962C8B-B14F-4D97-AF65-F5344CB8AC3E}">
        <p14:creationId xmlns:p14="http://schemas.microsoft.com/office/powerpoint/2010/main" val="19357848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rotWithShape="1">
          <a:blip r:embed="rId2"/>
          <a:stretch>
            <a:fillRect/>
          </a:stretch>
        </a:blipFill>
        <a:effectLst/>
      </p:bgPr>
    </p:bg>
    <p:spTree>
      <p:nvGrpSpPr>
        <p:cNvPr id="1" name=""/>
        <p:cNvGrpSpPr/>
        <p:nvPr/>
      </p:nvGrpSpPr>
      <p:grpSpPr>
        <a:xfrm>
          <a:off x="0" y="0"/>
          <a:ext cx="0" cy="0"/>
          <a:chOff x="0" y="0"/>
          <a:chExt cx="0" cy="0"/>
        </a:xfrm>
      </p:grpSpPr>
      <p:sp>
        <p:nvSpPr>
          <p:cNvPr id="11" name="Content Placeholder 10"/>
          <p:cNvSpPr>
            <a:spLocks noGrp="1"/>
          </p:cNvSpPr>
          <p:nvPr>
            <p:ph sz="quarter" idx="10"/>
          </p:nvPr>
        </p:nvSpPr>
        <p:spPr>
          <a:xfrm>
            <a:off x="454024" y="2178050"/>
            <a:ext cx="8258175" cy="3714750"/>
          </a:xfrm>
        </p:spPr>
        <p:txBody>
          <a:bodyPr lIns="0"/>
          <a:lstStyle/>
          <a:p>
            <a:pPr lvl="0"/>
            <a:r>
              <a:rPr lang="en-CA" dirty="0"/>
              <a:t>Click to edit Master text styles</a:t>
            </a:r>
          </a:p>
          <a:p>
            <a:pPr lvl="1"/>
            <a:r>
              <a:rPr lang="en-CA" dirty="0"/>
              <a:t>Second level</a:t>
            </a:r>
          </a:p>
          <a:p>
            <a:pPr lvl="2"/>
            <a:r>
              <a:rPr lang="en-CA" dirty="0"/>
              <a:t>Third level</a:t>
            </a:r>
          </a:p>
          <a:p>
            <a:pPr lvl="3"/>
            <a:r>
              <a:rPr lang="en-CA" dirty="0"/>
              <a:t>Fourth level</a:t>
            </a:r>
          </a:p>
        </p:txBody>
      </p:sp>
      <p:sp>
        <p:nvSpPr>
          <p:cNvPr id="2" name="TextBox 1"/>
          <p:cNvSpPr txBox="1"/>
          <p:nvPr userDrawn="1"/>
        </p:nvSpPr>
        <p:spPr>
          <a:xfrm>
            <a:off x="454024" y="161269"/>
            <a:ext cx="1336675" cy="781752"/>
          </a:xfrm>
          <a:prstGeom prst="rect">
            <a:avLst/>
          </a:prstGeom>
          <a:noFill/>
        </p:spPr>
        <p:txBody>
          <a:bodyPr wrap="square" rtlCol="0">
            <a:spAutoFit/>
          </a:bodyPr>
          <a:lstStyle/>
          <a:p>
            <a:pPr marL="0" marR="0" lvl="0" indent="0" algn="ctr" defTabSz="457200" rtl="0" eaLnBrk="1" fontAlgn="auto" latinLnBrk="0" hangingPunct="1">
              <a:lnSpc>
                <a:spcPct val="100000"/>
              </a:lnSpc>
              <a:spcBef>
                <a:spcPct val="20000"/>
              </a:spcBef>
              <a:spcAft>
                <a:spcPts val="0"/>
              </a:spcAft>
              <a:buClrTx/>
              <a:buSzTx/>
              <a:buFontTx/>
              <a:buNone/>
              <a:tabLst/>
              <a:defRPr/>
            </a:pPr>
            <a:r>
              <a:rPr lang="en-US" sz="1400" b="1" i="0" kern="1200" spc="-50" baseline="0" dirty="0">
                <a:solidFill>
                  <a:srgbClr val="006957"/>
                </a:solidFill>
                <a:latin typeface="+mn-lt"/>
                <a:ea typeface="+mn-ea"/>
                <a:cs typeface="+mn-cs"/>
              </a:rPr>
              <a:t>Ministry of </a:t>
            </a:r>
            <a:r>
              <a:rPr lang="en-US" sz="1400" b="1" i="0" kern="1200" spc="-50" baseline="0" dirty="0" err="1">
                <a:solidFill>
                  <a:srgbClr val="006957"/>
                </a:solidFill>
                <a:latin typeface="+mn-lt"/>
                <a:ea typeface="+mn-ea"/>
                <a:cs typeface="+mn-cs"/>
              </a:rPr>
              <a:t>Labour</a:t>
            </a:r>
            <a:endParaRPr lang="en-US" sz="1400" b="1" i="0" kern="1200" spc="-50" baseline="0" dirty="0">
              <a:solidFill>
                <a:srgbClr val="006957"/>
              </a:solidFill>
              <a:latin typeface="+mn-lt"/>
              <a:ea typeface="+mn-ea"/>
              <a:cs typeface="+mn-cs"/>
            </a:endParaRPr>
          </a:p>
          <a:p>
            <a:pPr marL="0" lvl="0" indent="0" algn="ctr" defTabSz="457200" rtl="0" eaLnBrk="1" latinLnBrk="0" hangingPunct="1">
              <a:spcBef>
                <a:spcPct val="20000"/>
              </a:spcBef>
              <a:buFontTx/>
              <a:buNone/>
            </a:pPr>
            <a:endParaRPr lang="en-US" sz="1400" b="1" i="0" kern="1200" spc="-30" baseline="0" dirty="0">
              <a:solidFill>
                <a:srgbClr val="006957"/>
              </a:solidFill>
              <a:latin typeface="+mj-lt"/>
              <a:ea typeface="+mn-ea"/>
              <a:cs typeface="+mn-cs"/>
            </a:endParaRPr>
          </a:p>
        </p:txBody>
      </p:sp>
      <p:sp>
        <p:nvSpPr>
          <p:cNvPr id="4" name="Title 3"/>
          <p:cNvSpPr>
            <a:spLocks noGrp="1"/>
          </p:cNvSpPr>
          <p:nvPr>
            <p:ph type="title"/>
          </p:nvPr>
        </p:nvSpPr>
        <p:spPr/>
        <p:txBody>
          <a:bodyPr/>
          <a:lstStyle/>
          <a:p>
            <a:r>
              <a:rPr lang="en-US"/>
              <a:t>Click to edit Master title style</a:t>
            </a:r>
            <a:endParaRPr lang="en-CA"/>
          </a:p>
        </p:txBody>
      </p:sp>
    </p:spTree>
    <p:extLst>
      <p:ext uri="{BB962C8B-B14F-4D97-AF65-F5344CB8AC3E}">
        <p14:creationId xmlns:p14="http://schemas.microsoft.com/office/powerpoint/2010/main" val="1600877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bg>
      <p:bgPr>
        <a:blipFill rotWithShape="1">
          <a:blip r:embed="rId2"/>
          <a:stretch>
            <a:fillRect/>
          </a:stretch>
        </a:blipFill>
        <a:effectLst/>
      </p:bgPr>
    </p:bg>
    <p:spTree>
      <p:nvGrpSpPr>
        <p:cNvPr id="1" name=""/>
        <p:cNvGrpSpPr/>
        <p:nvPr/>
      </p:nvGrpSpPr>
      <p:grpSpPr>
        <a:xfrm>
          <a:off x="0" y="0"/>
          <a:ext cx="0" cy="0"/>
          <a:chOff x="0" y="0"/>
          <a:chExt cx="0" cy="0"/>
        </a:xfrm>
      </p:grpSpPr>
      <p:sp>
        <p:nvSpPr>
          <p:cNvPr id="9" name="Content Placeholder 2"/>
          <p:cNvSpPr>
            <a:spLocks noGrp="1"/>
          </p:cNvSpPr>
          <p:nvPr>
            <p:ph idx="1" hasCustomPrompt="1"/>
          </p:nvPr>
        </p:nvSpPr>
        <p:spPr>
          <a:xfrm>
            <a:off x="359594" y="2220018"/>
            <a:ext cx="4248472" cy="3672782"/>
          </a:xfrm>
        </p:spPr>
        <p:txBody>
          <a:bodyPr>
            <a:noAutofit/>
          </a:bodyPr>
          <a:lstStyle>
            <a:lvl1pPr marL="230400" indent="-230400">
              <a:defRPr sz="2500"/>
            </a:lvl1pPr>
            <a:lvl2pPr>
              <a:defRPr sz="2000"/>
            </a:lvl2pPr>
            <a:lvl3pPr>
              <a:defRPr sz="1800"/>
            </a:lvl3pPr>
            <a:lvl4pPr>
              <a:defRPr sz="1600"/>
            </a:lvl4pPr>
          </a:lstStyle>
          <a:p>
            <a:pPr lvl="0"/>
            <a:r>
              <a:rPr lang="en-CA" dirty="0"/>
              <a:t>Click to add text</a:t>
            </a:r>
          </a:p>
        </p:txBody>
      </p:sp>
      <p:sp>
        <p:nvSpPr>
          <p:cNvPr id="6" name="Picture Placeholder 5"/>
          <p:cNvSpPr>
            <a:spLocks noGrp="1"/>
          </p:cNvSpPr>
          <p:nvPr>
            <p:ph type="pic" sz="quarter" idx="10" hasCustomPrompt="1"/>
          </p:nvPr>
        </p:nvSpPr>
        <p:spPr>
          <a:xfrm>
            <a:off x="4608066" y="2219622"/>
            <a:ext cx="4535934" cy="3673178"/>
          </a:xfrm>
          <a:solidFill>
            <a:schemeClr val="bg1">
              <a:lumMod val="85000"/>
            </a:schemeClr>
          </a:solidFill>
        </p:spPr>
        <p:txBody>
          <a:bodyPr anchor="ctr" anchorCtr="0">
            <a:normAutofit/>
          </a:bodyPr>
          <a:lstStyle>
            <a:lvl1pPr marL="0" indent="0" algn="ctr">
              <a:buFontTx/>
              <a:buNone/>
              <a:defRPr sz="1600"/>
            </a:lvl1pPr>
          </a:lstStyle>
          <a:p>
            <a:r>
              <a:rPr lang="en-US" dirty="0"/>
              <a:t>Click icon to        place image</a:t>
            </a:r>
          </a:p>
        </p:txBody>
      </p:sp>
      <p:sp>
        <p:nvSpPr>
          <p:cNvPr id="3" name="Title 2"/>
          <p:cNvSpPr>
            <a:spLocks noGrp="1"/>
          </p:cNvSpPr>
          <p:nvPr>
            <p:ph type="title" hasCustomPrompt="1"/>
          </p:nvPr>
        </p:nvSpPr>
        <p:spPr>
          <a:xfrm>
            <a:off x="359594" y="1196752"/>
            <a:ext cx="8371656" cy="1012824"/>
          </a:xfrm>
        </p:spPr>
        <p:txBody>
          <a:bodyPr/>
          <a:lstStyle/>
          <a:p>
            <a:r>
              <a:rPr lang="en-CA" dirty="0"/>
              <a:t>Click to add title</a:t>
            </a:r>
            <a:endParaRPr lang="en-US" dirty="0"/>
          </a:p>
        </p:txBody>
      </p:sp>
      <p:sp>
        <p:nvSpPr>
          <p:cNvPr id="10" name="TextBox 9"/>
          <p:cNvSpPr txBox="1"/>
          <p:nvPr userDrawn="1"/>
        </p:nvSpPr>
        <p:spPr>
          <a:xfrm>
            <a:off x="454024" y="161269"/>
            <a:ext cx="1336675" cy="997196"/>
          </a:xfrm>
          <a:prstGeom prst="rect">
            <a:avLst/>
          </a:prstGeom>
          <a:noFill/>
        </p:spPr>
        <p:txBody>
          <a:bodyPr wrap="square" rtlCol="0">
            <a:spAutoFit/>
          </a:bodyPr>
          <a:lstStyle/>
          <a:p>
            <a:pPr marL="0" marR="0" lvl="0" indent="0" algn="ctr" defTabSz="457200" rtl="0" eaLnBrk="1" fontAlgn="auto" latinLnBrk="0" hangingPunct="1">
              <a:lnSpc>
                <a:spcPct val="100000"/>
              </a:lnSpc>
              <a:spcBef>
                <a:spcPct val="20000"/>
              </a:spcBef>
              <a:spcAft>
                <a:spcPts val="0"/>
              </a:spcAft>
              <a:buClrTx/>
              <a:buSzTx/>
              <a:buFontTx/>
              <a:buNone/>
              <a:tabLst/>
              <a:defRPr/>
            </a:pPr>
            <a:r>
              <a:rPr lang="en-US" sz="1400" b="1" i="0" kern="1200" spc="-50" baseline="0" dirty="0">
                <a:solidFill>
                  <a:srgbClr val="006957"/>
                </a:solidFill>
                <a:latin typeface="+mn-lt"/>
                <a:ea typeface="+mn-ea"/>
                <a:cs typeface="+mn-cs"/>
              </a:rPr>
              <a:t>Data</a:t>
            </a:r>
            <a:br>
              <a:rPr lang="en-US" sz="1400" b="1" i="0" kern="1200" spc="-50" baseline="0" dirty="0">
                <a:solidFill>
                  <a:srgbClr val="006957"/>
                </a:solidFill>
                <a:latin typeface="+mn-lt"/>
                <a:ea typeface="+mn-ea"/>
                <a:cs typeface="+mn-cs"/>
              </a:rPr>
            </a:br>
            <a:r>
              <a:rPr lang="en-US" sz="1400" b="1" i="0" kern="1200" spc="-50" baseline="0" dirty="0">
                <a:solidFill>
                  <a:srgbClr val="006957"/>
                </a:solidFill>
                <a:latin typeface="+mn-lt"/>
                <a:ea typeface="+mn-ea"/>
                <a:cs typeface="+mn-cs"/>
              </a:rPr>
              <a:t>Management</a:t>
            </a:r>
            <a:br>
              <a:rPr lang="en-US" sz="1400" b="1" i="0" kern="1200" spc="-50" baseline="0" dirty="0">
                <a:solidFill>
                  <a:srgbClr val="006957"/>
                </a:solidFill>
                <a:latin typeface="+mn-lt"/>
                <a:ea typeface="+mn-ea"/>
                <a:cs typeface="+mn-cs"/>
              </a:rPr>
            </a:br>
            <a:r>
              <a:rPr lang="en-US" sz="1400" b="1" i="0" kern="1200" spc="-50" baseline="0" dirty="0">
                <a:solidFill>
                  <a:srgbClr val="006957"/>
                </a:solidFill>
                <a:latin typeface="+mn-lt"/>
                <a:ea typeface="+mn-ea"/>
                <a:cs typeface="+mn-cs"/>
              </a:rPr>
              <a:t>Branch</a:t>
            </a:r>
          </a:p>
          <a:p>
            <a:pPr marL="0" lvl="0" indent="0" algn="ctr" defTabSz="457200" rtl="0" eaLnBrk="1" latinLnBrk="0" hangingPunct="1">
              <a:spcBef>
                <a:spcPct val="20000"/>
              </a:spcBef>
              <a:buFontTx/>
              <a:buNone/>
            </a:pPr>
            <a:endParaRPr lang="en-US" sz="1400" b="1" i="0" kern="1200" spc="-30" baseline="0" dirty="0">
              <a:solidFill>
                <a:srgbClr val="006957"/>
              </a:solidFill>
              <a:latin typeface="+mj-lt"/>
              <a:ea typeface="+mn-ea"/>
              <a:cs typeface="+mn-cs"/>
            </a:endParaRPr>
          </a:p>
        </p:txBody>
      </p:sp>
    </p:spTree>
    <p:extLst>
      <p:ext uri="{BB962C8B-B14F-4D97-AF65-F5344CB8AC3E}">
        <p14:creationId xmlns:p14="http://schemas.microsoft.com/office/powerpoint/2010/main" val="10711265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Section Header">
    <p:bg>
      <p:bgPr>
        <a:blipFill rotWithShape="1">
          <a:blip r:embed="rId2"/>
          <a:stretch>
            <a:fillRect/>
          </a:stretch>
        </a:blipFill>
        <a:effectLst/>
      </p:bgPr>
    </p:bg>
    <p:spTree>
      <p:nvGrpSpPr>
        <p:cNvPr id="1" name=""/>
        <p:cNvGrpSpPr/>
        <p:nvPr/>
      </p:nvGrpSpPr>
      <p:grpSpPr>
        <a:xfrm>
          <a:off x="0" y="0"/>
          <a:ext cx="0" cy="0"/>
          <a:chOff x="0" y="0"/>
          <a:chExt cx="0" cy="0"/>
        </a:xfrm>
      </p:grpSpPr>
      <p:sp>
        <p:nvSpPr>
          <p:cNvPr id="15" name="Title 1"/>
          <p:cNvSpPr>
            <a:spLocks noGrp="1"/>
          </p:cNvSpPr>
          <p:nvPr/>
        </p:nvSpPr>
        <p:spPr>
          <a:xfrm>
            <a:off x="-4234344" y="-979279"/>
            <a:ext cx="8103469" cy="5145816"/>
          </a:xfrm>
          <a:prstGeom prst="rect">
            <a:avLst/>
          </a:prstGeom>
        </p:spPr>
        <p:txBody>
          <a:bodyPr vert="horz" wrap="square" lIns="91440" tIns="45720" rIns="91440" bIns="45720" rtlCol="0" anchor="t" anchorCtr="0">
            <a:noAutofit/>
          </a:bodyPr>
          <a:lstStyle>
            <a:lvl1pPr indent="0" algn="l" defTabSz="914400" rtl="0" eaLnBrk="1" latinLnBrk="0" hangingPunct="1">
              <a:lnSpc>
                <a:spcPts val="6800"/>
              </a:lnSpc>
              <a:spcBef>
                <a:spcPct val="0"/>
              </a:spcBef>
              <a:spcAft>
                <a:spcPts val="0"/>
              </a:spcAft>
              <a:buNone/>
              <a:defRPr sz="6500" b="1" kern="1200" cap="none" spc="0" baseline="0">
                <a:solidFill>
                  <a:schemeClr val="bg1"/>
                </a:solidFill>
                <a:latin typeface="+mj-lt"/>
                <a:ea typeface="+mj-ea"/>
                <a:cs typeface="+mj-cs"/>
              </a:defRPr>
            </a:lvl1pPr>
          </a:lstStyle>
          <a:p>
            <a:endParaRPr lang="en-US" kern="1200" dirty="0"/>
          </a:p>
        </p:txBody>
      </p:sp>
      <p:sp>
        <p:nvSpPr>
          <p:cNvPr id="2" name="Title 1"/>
          <p:cNvSpPr>
            <a:spLocks noGrp="1"/>
          </p:cNvSpPr>
          <p:nvPr>
            <p:ph type="title" hasCustomPrompt="1"/>
          </p:nvPr>
        </p:nvSpPr>
        <p:spPr>
          <a:xfrm>
            <a:off x="467544" y="1512888"/>
            <a:ext cx="8244656" cy="4076352"/>
          </a:xfrm>
        </p:spPr>
        <p:txBody>
          <a:bodyPr lIns="0" anchor="t" anchorCtr="0">
            <a:noAutofit/>
          </a:bodyPr>
          <a:lstStyle>
            <a:lvl1pPr indent="0">
              <a:lnSpc>
                <a:spcPts val="5800"/>
              </a:lnSpc>
              <a:defRPr sz="6500" b="1" spc="-150" baseline="0">
                <a:solidFill>
                  <a:srgbClr val="FEDB00"/>
                </a:solidFill>
                <a:latin typeface="+mj-lt"/>
              </a:defRPr>
            </a:lvl1pPr>
          </a:lstStyle>
          <a:p>
            <a:r>
              <a:rPr lang="en-CA" dirty="0"/>
              <a:t>Click to add title</a:t>
            </a:r>
            <a:endParaRPr lang="en-US" dirty="0"/>
          </a:p>
        </p:txBody>
      </p:sp>
      <p:sp>
        <p:nvSpPr>
          <p:cNvPr id="8" name="TextBox 7"/>
          <p:cNvSpPr txBox="1"/>
          <p:nvPr userDrawn="1"/>
        </p:nvSpPr>
        <p:spPr>
          <a:xfrm>
            <a:off x="774701" y="6253410"/>
            <a:ext cx="184666" cy="276999"/>
          </a:xfrm>
          <a:prstGeom prst="rect">
            <a:avLst/>
          </a:prstGeom>
          <a:noFill/>
        </p:spPr>
        <p:txBody>
          <a:bodyPr wrap="none" rtlCol="0">
            <a:spAutoFit/>
          </a:bodyPr>
          <a:lstStyle/>
          <a:p>
            <a:r>
              <a:rPr lang="en-CA" sz="1200" dirty="0">
                <a:solidFill>
                  <a:srgbClr val="006957"/>
                </a:solidFill>
              </a:rPr>
              <a:t> </a:t>
            </a:r>
            <a:endParaRPr lang="en-US" sz="1200" dirty="0">
              <a:solidFill>
                <a:srgbClr val="006957"/>
              </a:solidFill>
            </a:endParaRPr>
          </a:p>
        </p:txBody>
      </p:sp>
      <p:sp>
        <p:nvSpPr>
          <p:cNvPr id="16" name="Rectangle 15"/>
          <p:cNvSpPr/>
          <p:nvPr userDrawn="1"/>
        </p:nvSpPr>
        <p:spPr>
          <a:xfrm>
            <a:off x="560799" y="6198784"/>
            <a:ext cx="249882" cy="338554"/>
          </a:xfrm>
          <a:prstGeom prst="rect">
            <a:avLst/>
          </a:prstGeom>
        </p:spPr>
        <p:txBody>
          <a:bodyPr wrap="square">
            <a:spAutoFit/>
          </a:bodyPr>
          <a:lstStyle/>
          <a:p>
            <a:r>
              <a:rPr lang="en-CA" sz="1600" dirty="0">
                <a:solidFill>
                  <a:srgbClr val="FEDB00"/>
                </a:solidFill>
              </a:rPr>
              <a:t>| </a:t>
            </a:r>
            <a:endParaRPr lang="en-US" sz="1600" dirty="0">
              <a:solidFill>
                <a:srgbClr val="FEDB00"/>
              </a:solidFill>
            </a:endParaRPr>
          </a:p>
        </p:txBody>
      </p:sp>
      <p:sp>
        <p:nvSpPr>
          <p:cNvPr id="17" name="Rectangle 16"/>
          <p:cNvSpPr/>
          <p:nvPr userDrawn="1"/>
        </p:nvSpPr>
        <p:spPr>
          <a:xfrm>
            <a:off x="283845" y="6272067"/>
            <a:ext cx="378460" cy="246221"/>
          </a:xfrm>
          <a:prstGeom prst="rect">
            <a:avLst/>
          </a:prstGeom>
        </p:spPr>
        <p:txBody>
          <a:bodyPr wrap="square">
            <a:spAutoFit/>
          </a:bodyPr>
          <a:lstStyle/>
          <a:p>
            <a:pPr lvl="0" algn="l" defTabSz="914400">
              <a:defRPr/>
            </a:pPr>
            <a:fld id="{2A086988-AAAB-2E4E-83E9-7A560F9C9CB0}" type="slidenum">
              <a:rPr lang="en-US" sz="1000" smtClean="0">
                <a:solidFill>
                  <a:schemeClr val="bg1"/>
                </a:solidFill>
                <a:latin typeface="+mn-lt"/>
              </a:rPr>
              <a:t>‹#›</a:t>
            </a:fld>
            <a:endParaRPr lang="en-US" sz="1000" kern="0" dirty="0">
              <a:solidFill>
                <a:schemeClr val="bg1"/>
              </a:solidFill>
              <a:latin typeface="Arial"/>
            </a:endParaRPr>
          </a:p>
        </p:txBody>
      </p:sp>
    </p:spTree>
    <p:extLst>
      <p:ext uri="{BB962C8B-B14F-4D97-AF65-F5344CB8AC3E}">
        <p14:creationId xmlns:p14="http://schemas.microsoft.com/office/powerpoint/2010/main" val="30369466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Section Header">
    <p:bg>
      <p:bgPr>
        <a:blipFill rotWithShape="1">
          <a:blip r:embed="rId2"/>
          <a:stretch>
            <a:fillRect/>
          </a:stretch>
        </a:blipFill>
        <a:effectLst/>
      </p:bgPr>
    </p:bg>
    <p:spTree>
      <p:nvGrpSpPr>
        <p:cNvPr id="1" name=""/>
        <p:cNvGrpSpPr/>
        <p:nvPr/>
      </p:nvGrpSpPr>
      <p:grpSpPr>
        <a:xfrm>
          <a:off x="0" y="0"/>
          <a:ext cx="0" cy="0"/>
          <a:chOff x="0" y="0"/>
          <a:chExt cx="0" cy="0"/>
        </a:xfrm>
      </p:grpSpPr>
      <p:sp>
        <p:nvSpPr>
          <p:cNvPr id="15" name="Title 1"/>
          <p:cNvSpPr>
            <a:spLocks noGrp="1"/>
          </p:cNvSpPr>
          <p:nvPr/>
        </p:nvSpPr>
        <p:spPr>
          <a:xfrm>
            <a:off x="-4234344" y="-979279"/>
            <a:ext cx="8103469" cy="5145816"/>
          </a:xfrm>
          <a:prstGeom prst="rect">
            <a:avLst/>
          </a:prstGeom>
        </p:spPr>
        <p:txBody>
          <a:bodyPr vert="horz" wrap="square" lIns="91440" tIns="45720" rIns="91440" bIns="45720" rtlCol="0" anchor="t" anchorCtr="0">
            <a:noAutofit/>
          </a:bodyPr>
          <a:lstStyle>
            <a:lvl1pPr indent="0" algn="l" defTabSz="914400" rtl="0" eaLnBrk="1" latinLnBrk="0" hangingPunct="1">
              <a:lnSpc>
                <a:spcPts val="6800"/>
              </a:lnSpc>
              <a:spcBef>
                <a:spcPct val="0"/>
              </a:spcBef>
              <a:spcAft>
                <a:spcPts val="0"/>
              </a:spcAft>
              <a:buNone/>
              <a:defRPr sz="6500" b="1" kern="1200" cap="none" spc="0" baseline="0">
                <a:solidFill>
                  <a:schemeClr val="bg1"/>
                </a:solidFill>
                <a:latin typeface="+mj-lt"/>
                <a:ea typeface="+mj-ea"/>
                <a:cs typeface="+mj-cs"/>
              </a:defRPr>
            </a:lvl1pPr>
          </a:lstStyle>
          <a:p>
            <a:endParaRPr lang="en-US" kern="1200" dirty="0"/>
          </a:p>
        </p:txBody>
      </p:sp>
      <p:sp>
        <p:nvSpPr>
          <p:cNvPr id="16" name="Title 1"/>
          <p:cNvSpPr>
            <a:spLocks noGrp="1"/>
          </p:cNvSpPr>
          <p:nvPr/>
        </p:nvSpPr>
        <p:spPr>
          <a:xfrm>
            <a:off x="-4060034" y="290644"/>
            <a:ext cx="8103469" cy="5145816"/>
          </a:xfrm>
          <a:prstGeom prst="rect">
            <a:avLst/>
          </a:prstGeom>
        </p:spPr>
        <p:txBody>
          <a:bodyPr vert="horz" wrap="square" lIns="91440" tIns="45720" rIns="91440" bIns="45720" rtlCol="0" anchor="t" anchorCtr="0">
            <a:noAutofit/>
          </a:bodyPr>
          <a:lstStyle>
            <a:lvl1pPr indent="0" algn="l" defTabSz="914400" rtl="0" eaLnBrk="1" latinLnBrk="0" hangingPunct="1">
              <a:lnSpc>
                <a:spcPts val="6800"/>
              </a:lnSpc>
              <a:spcBef>
                <a:spcPct val="0"/>
              </a:spcBef>
              <a:spcAft>
                <a:spcPts val="0"/>
              </a:spcAft>
              <a:buNone/>
              <a:defRPr sz="6500" b="1" kern="1200" cap="none" spc="0" baseline="0">
                <a:solidFill>
                  <a:schemeClr val="bg1"/>
                </a:solidFill>
                <a:latin typeface="+mj-lt"/>
                <a:ea typeface="+mj-ea"/>
                <a:cs typeface="+mj-cs"/>
              </a:defRPr>
            </a:lvl1pPr>
          </a:lstStyle>
          <a:p>
            <a:endParaRPr lang="en-US" kern="1200" dirty="0"/>
          </a:p>
        </p:txBody>
      </p:sp>
      <p:sp>
        <p:nvSpPr>
          <p:cNvPr id="7" name="Title 1"/>
          <p:cNvSpPr>
            <a:spLocks noGrp="1"/>
          </p:cNvSpPr>
          <p:nvPr>
            <p:ph type="title" hasCustomPrompt="1"/>
          </p:nvPr>
        </p:nvSpPr>
        <p:spPr>
          <a:xfrm>
            <a:off x="467544" y="1512888"/>
            <a:ext cx="8208912" cy="4076352"/>
          </a:xfrm>
        </p:spPr>
        <p:txBody>
          <a:bodyPr lIns="0" anchor="t" anchorCtr="0">
            <a:noAutofit/>
          </a:bodyPr>
          <a:lstStyle>
            <a:lvl1pPr indent="0">
              <a:lnSpc>
                <a:spcPts val="5800"/>
              </a:lnSpc>
              <a:defRPr sz="6500" b="1" spc="-150" baseline="0">
                <a:solidFill>
                  <a:srgbClr val="006957"/>
                </a:solidFill>
                <a:latin typeface="+mj-lt"/>
              </a:defRPr>
            </a:lvl1pPr>
          </a:lstStyle>
          <a:p>
            <a:r>
              <a:rPr lang="en-CA" dirty="0"/>
              <a:t>Click to add title</a:t>
            </a:r>
            <a:endParaRPr lang="en-US" dirty="0"/>
          </a:p>
        </p:txBody>
      </p:sp>
    </p:spTree>
    <p:extLst>
      <p:ext uri="{BB962C8B-B14F-4D97-AF65-F5344CB8AC3E}">
        <p14:creationId xmlns:p14="http://schemas.microsoft.com/office/powerpoint/2010/main" val="39666576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losing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4024" y="2090440"/>
            <a:ext cx="8258175" cy="2448272"/>
          </a:xfrm>
        </p:spPr>
        <p:txBody>
          <a:bodyPr lIns="0" anchor="t" anchorCtr="0">
            <a:noAutofit/>
          </a:bodyPr>
          <a:lstStyle>
            <a:lvl1pPr indent="0" algn="l">
              <a:lnSpc>
                <a:spcPts val="4900"/>
              </a:lnSpc>
              <a:defRPr sz="5400" b="1" spc="-150" baseline="0"/>
            </a:lvl1pPr>
          </a:lstStyle>
          <a:p>
            <a:r>
              <a:rPr lang="en-CA" dirty="0"/>
              <a:t>Click to add closing message</a:t>
            </a:r>
            <a:endParaRPr lang="en-US" dirty="0"/>
          </a:p>
        </p:txBody>
      </p:sp>
      <p:sp>
        <p:nvSpPr>
          <p:cNvPr id="4" name="TextBox 3"/>
          <p:cNvSpPr txBox="1"/>
          <p:nvPr userDrawn="1"/>
        </p:nvSpPr>
        <p:spPr>
          <a:xfrm>
            <a:off x="578734" y="369613"/>
            <a:ext cx="1805651" cy="1384995"/>
          </a:xfrm>
          <a:prstGeom prst="rect">
            <a:avLst/>
          </a:prstGeom>
          <a:noFill/>
        </p:spPr>
        <p:txBody>
          <a:bodyPr wrap="square" rtlCol="0">
            <a:spAutoFit/>
          </a:bodyPr>
          <a:lstStyle/>
          <a:p>
            <a:pPr marL="0" marR="0" lvl="0" indent="0" algn="ctr" defTabSz="457200" rtl="0" eaLnBrk="1" fontAlgn="auto" latinLnBrk="0" hangingPunct="1">
              <a:lnSpc>
                <a:spcPct val="100000"/>
              </a:lnSpc>
              <a:spcBef>
                <a:spcPct val="20000"/>
              </a:spcBef>
              <a:spcAft>
                <a:spcPts val="0"/>
              </a:spcAft>
              <a:buClrTx/>
              <a:buSzTx/>
              <a:buFontTx/>
              <a:buNone/>
              <a:tabLst/>
              <a:defRPr/>
            </a:pPr>
            <a:r>
              <a:rPr lang="en-US" sz="2000" b="1" i="0" kern="1200" spc="-50" baseline="0" dirty="0">
                <a:solidFill>
                  <a:srgbClr val="006957"/>
                </a:solidFill>
                <a:latin typeface="+mn-lt"/>
                <a:ea typeface="+mn-ea"/>
                <a:cs typeface="+mn-cs"/>
              </a:rPr>
              <a:t>Data</a:t>
            </a:r>
            <a:br>
              <a:rPr lang="en-US" sz="2000" b="1" i="0" kern="1200" spc="-50" baseline="0" dirty="0">
                <a:solidFill>
                  <a:srgbClr val="006957"/>
                </a:solidFill>
                <a:latin typeface="+mn-lt"/>
                <a:ea typeface="+mn-ea"/>
                <a:cs typeface="+mn-cs"/>
              </a:rPr>
            </a:br>
            <a:r>
              <a:rPr lang="en-US" sz="2000" b="1" i="0" kern="1200" spc="-50" baseline="0" dirty="0">
                <a:solidFill>
                  <a:srgbClr val="006957"/>
                </a:solidFill>
                <a:latin typeface="+mn-lt"/>
                <a:ea typeface="+mn-ea"/>
                <a:cs typeface="+mn-cs"/>
              </a:rPr>
              <a:t>Management</a:t>
            </a:r>
            <a:br>
              <a:rPr lang="en-US" sz="2000" b="1" i="0" kern="1200" spc="-50" baseline="0" dirty="0">
                <a:solidFill>
                  <a:srgbClr val="006957"/>
                </a:solidFill>
                <a:latin typeface="+mn-lt"/>
                <a:ea typeface="+mn-ea"/>
                <a:cs typeface="+mn-cs"/>
              </a:rPr>
            </a:br>
            <a:r>
              <a:rPr lang="en-US" sz="2000" b="1" i="0" kern="1200" spc="-50" baseline="0" dirty="0">
                <a:solidFill>
                  <a:srgbClr val="006957"/>
                </a:solidFill>
                <a:latin typeface="+mn-lt"/>
                <a:ea typeface="+mn-ea"/>
                <a:cs typeface="+mn-cs"/>
              </a:rPr>
              <a:t>Branch</a:t>
            </a:r>
          </a:p>
          <a:p>
            <a:pPr marL="0" lvl="0" indent="0" algn="ctr" defTabSz="457200" rtl="0" eaLnBrk="1" latinLnBrk="0" hangingPunct="1">
              <a:spcBef>
                <a:spcPct val="20000"/>
              </a:spcBef>
              <a:buFontTx/>
              <a:buNone/>
            </a:pPr>
            <a:endParaRPr lang="en-US" sz="2000" b="1" i="0" kern="1200" spc="-30" baseline="0" dirty="0">
              <a:solidFill>
                <a:srgbClr val="006957"/>
              </a:solidFill>
              <a:latin typeface="+mj-lt"/>
              <a:ea typeface="+mn-ea"/>
              <a:cs typeface="+mn-cs"/>
            </a:endParaRPr>
          </a:p>
        </p:txBody>
      </p:sp>
    </p:spTree>
    <p:extLst>
      <p:ext uri="{BB962C8B-B14F-4D97-AF65-F5344CB8AC3E}">
        <p14:creationId xmlns:p14="http://schemas.microsoft.com/office/powerpoint/2010/main" val="6208948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8"/>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30200" y="620688"/>
            <a:ext cx="8382000" cy="1368152"/>
          </a:xfrm>
          <a:prstGeom prst="rect">
            <a:avLst/>
          </a:prstGeom>
        </p:spPr>
        <p:txBody>
          <a:bodyPr vert="horz" lIns="91440" tIns="0" rIns="91440" bIns="45720" rtlCol="0" anchor="t" anchorCtr="0">
            <a:noAutofit/>
          </a:bodyPr>
          <a:lstStyle/>
          <a:p>
            <a:r>
              <a:rPr lang="en-CA" dirty="0"/>
              <a:t>Click to add title</a:t>
            </a:r>
            <a:endParaRPr lang="en-US" dirty="0"/>
          </a:p>
        </p:txBody>
      </p:sp>
      <p:sp>
        <p:nvSpPr>
          <p:cNvPr id="3" name="Text Placeholder 2"/>
          <p:cNvSpPr>
            <a:spLocks noGrp="1"/>
          </p:cNvSpPr>
          <p:nvPr>
            <p:ph type="body" idx="1"/>
          </p:nvPr>
        </p:nvSpPr>
        <p:spPr>
          <a:xfrm>
            <a:off x="330200" y="1988840"/>
            <a:ext cx="8366944" cy="4043660"/>
          </a:xfrm>
          <a:prstGeom prst="rect">
            <a:avLst/>
          </a:prstGeom>
        </p:spPr>
        <p:txBody>
          <a:bodyPr vert="horz" lIns="91440" tIns="45720" rIns="91440" bIns="45720" rtlCol="0">
            <a:normAutofit/>
          </a:bodyPr>
          <a:lstStyle/>
          <a:p>
            <a:pPr lvl="0"/>
            <a:r>
              <a:rPr lang="en-CA" dirty="0"/>
              <a:t>Click to edit Master text styles</a:t>
            </a:r>
          </a:p>
          <a:p>
            <a:pPr lvl="1"/>
            <a:r>
              <a:rPr lang="en-CA" dirty="0"/>
              <a:t>Second level</a:t>
            </a:r>
          </a:p>
          <a:p>
            <a:pPr lvl="2"/>
            <a:r>
              <a:rPr lang="en-CA" dirty="0"/>
              <a:t>Third level</a:t>
            </a:r>
          </a:p>
          <a:p>
            <a:pPr lvl="3"/>
            <a:r>
              <a:rPr lang="en-CA" dirty="0"/>
              <a:t>Fourth level</a:t>
            </a:r>
          </a:p>
        </p:txBody>
      </p:sp>
      <p:sp>
        <p:nvSpPr>
          <p:cNvPr id="10" name="Rectangle 9"/>
          <p:cNvSpPr/>
          <p:nvPr userDrawn="1"/>
        </p:nvSpPr>
        <p:spPr>
          <a:xfrm>
            <a:off x="283845" y="6272067"/>
            <a:ext cx="378460" cy="246221"/>
          </a:xfrm>
          <a:prstGeom prst="rect">
            <a:avLst/>
          </a:prstGeom>
        </p:spPr>
        <p:txBody>
          <a:bodyPr wrap="square">
            <a:spAutoFit/>
          </a:bodyPr>
          <a:lstStyle/>
          <a:p>
            <a:pPr lvl="0" algn="l" defTabSz="914400">
              <a:defRPr/>
            </a:pPr>
            <a:fld id="{98CA8C07-BC4A-584A-8047-9EBE6D8D3754}" type="slidenum">
              <a:rPr lang="en-US" sz="1000" smtClean="0">
                <a:solidFill>
                  <a:srgbClr val="000000"/>
                </a:solidFill>
                <a:latin typeface="+mn-lt"/>
              </a:rPr>
              <a:pPr lvl="0" algn="l" defTabSz="914400">
                <a:defRPr/>
              </a:pPr>
              <a:t>‹#›</a:t>
            </a:fld>
            <a:endParaRPr lang="en-US" sz="1000" kern="0" dirty="0">
              <a:solidFill>
                <a:srgbClr val="006957"/>
              </a:solidFill>
              <a:latin typeface="Arial"/>
            </a:endParaRPr>
          </a:p>
        </p:txBody>
      </p:sp>
      <p:sp>
        <p:nvSpPr>
          <p:cNvPr id="11" name="Rectangle 10"/>
          <p:cNvSpPr/>
          <p:nvPr userDrawn="1"/>
        </p:nvSpPr>
        <p:spPr>
          <a:xfrm>
            <a:off x="560799" y="6198784"/>
            <a:ext cx="249882" cy="338554"/>
          </a:xfrm>
          <a:prstGeom prst="rect">
            <a:avLst/>
          </a:prstGeom>
        </p:spPr>
        <p:txBody>
          <a:bodyPr wrap="square">
            <a:spAutoFit/>
          </a:bodyPr>
          <a:lstStyle/>
          <a:p>
            <a:r>
              <a:rPr lang="en-CA" sz="1600" dirty="0">
                <a:solidFill>
                  <a:srgbClr val="FEDB00"/>
                </a:solidFill>
              </a:rPr>
              <a:t>| </a:t>
            </a:r>
            <a:endParaRPr lang="en-US" sz="1600" dirty="0">
              <a:solidFill>
                <a:srgbClr val="FEDB00"/>
              </a:solidFill>
            </a:endParaRPr>
          </a:p>
        </p:txBody>
      </p:sp>
    </p:spTree>
    <p:extLst>
      <p:ext uri="{BB962C8B-B14F-4D97-AF65-F5344CB8AC3E}">
        <p14:creationId xmlns:p14="http://schemas.microsoft.com/office/powerpoint/2010/main" val="12057951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60" r:id="rId4"/>
    <p:sldLayoutId id="2147483661" r:id="rId5"/>
    <p:sldLayoutId id="2147483657" r:id="rId6"/>
  </p:sldLayoutIdLst>
  <p:hf sldNum="0" hdr="0" ftr="0" dt="0"/>
  <p:txStyles>
    <p:titleStyle>
      <a:lvl1pPr indent="-347472" algn="l" defTabSz="457200" rtl="0" eaLnBrk="1" latinLnBrk="0" hangingPunct="1">
        <a:lnSpc>
          <a:spcPts val="3760"/>
        </a:lnSpc>
        <a:spcBef>
          <a:spcPct val="0"/>
        </a:spcBef>
        <a:buNone/>
        <a:defRPr sz="2800" b="1" i="0" kern="1200">
          <a:solidFill>
            <a:srgbClr val="006957"/>
          </a:solidFill>
          <a:latin typeface="+mj-lt"/>
          <a:ea typeface="+mj-ea"/>
          <a:cs typeface="+mj-cs"/>
        </a:defRPr>
      </a:lvl1pPr>
    </p:titleStyle>
    <p:bodyStyle>
      <a:lvl1pPr marL="228600" indent="-228600" algn="l" defTabSz="457200" rtl="0" eaLnBrk="1" latinLnBrk="0" hangingPunct="1">
        <a:spcBef>
          <a:spcPct val="20000"/>
        </a:spcBef>
        <a:buFont typeface="Arial"/>
        <a:buChar char="•"/>
        <a:defRPr sz="2500" kern="1200">
          <a:solidFill>
            <a:schemeClr val="tx1"/>
          </a:solidFill>
          <a:latin typeface="+mn-lt"/>
          <a:ea typeface="+mn-ea"/>
          <a:cs typeface="+mn-cs"/>
        </a:defRPr>
      </a:lvl1pPr>
      <a:lvl2pPr marL="457200" indent="-228600" algn="l" defTabSz="457200" rtl="0" eaLnBrk="1" latinLnBrk="0" hangingPunct="1">
        <a:spcBef>
          <a:spcPts val="672"/>
        </a:spcBef>
        <a:buFont typeface="Arial"/>
        <a:buChar char="–"/>
        <a:defRPr sz="2100" kern="1200" baseline="0">
          <a:solidFill>
            <a:schemeClr val="tx1"/>
          </a:solidFill>
          <a:latin typeface="+mn-lt"/>
          <a:ea typeface="+mn-ea"/>
          <a:cs typeface="+mn-cs"/>
        </a:defRPr>
      </a:lvl2pPr>
      <a:lvl3pPr marL="685800" indent="-228600" algn="l" defTabSz="457200" rtl="0" eaLnBrk="1" latinLnBrk="0" hangingPunct="1">
        <a:spcBef>
          <a:spcPts val="600"/>
        </a:spcBef>
        <a:buFont typeface="Arial"/>
        <a:buChar char="•"/>
        <a:defRPr sz="1800" kern="1200" baseline="0">
          <a:solidFill>
            <a:schemeClr val="tx1"/>
          </a:solidFill>
          <a:latin typeface="+mn-lt"/>
          <a:ea typeface="+mn-ea"/>
          <a:cs typeface="+mn-cs"/>
        </a:defRPr>
      </a:lvl3pPr>
      <a:lvl4pPr marL="914400" indent="-228600" algn="l" defTabSz="457200" rtl="0" eaLnBrk="1" latinLnBrk="0" hangingPunct="1">
        <a:spcBef>
          <a:spcPts val="480"/>
        </a:spcBef>
        <a:buFont typeface="Arial"/>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microsoft.com/office/2014/relationships/chartEx" Target="../charts/chartEx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CA" sz="4400" dirty="0"/>
              <a:t>Fall from Heights Fatalities Analysis</a:t>
            </a:r>
            <a:br>
              <a:rPr lang="en-CA" sz="4400" dirty="0"/>
            </a:br>
            <a:r>
              <a:rPr lang="en-CA" sz="2000" dirty="0"/>
              <a:t>Prepared for the Chief Prevention Officer</a:t>
            </a:r>
            <a:r>
              <a:rPr lang="en-CA" sz="3200" dirty="0"/>
              <a:t/>
            </a:r>
            <a:br>
              <a:rPr lang="en-CA" sz="3200" dirty="0"/>
            </a:br>
            <a:r>
              <a:rPr lang="en-CA" sz="4400" b="0" dirty="0"/>
              <a:t/>
            </a:r>
            <a:br>
              <a:rPr lang="en-CA" sz="4400" b="0" dirty="0"/>
            </a:br>
            <a:endParaRPr lang="en-CA" sz="4400" b="0" dirty="0"/>
          </a:p>
        </p:txBody>
      </p:sp>
      <p:sp>
        <p:nvSpPr>
          <p:cNvPr id="3" name="Text Placeholder 2">
            <a:extLst>
              <a:ext uri="{FF2B5EF4-FFF2-40B4-BE49-F238E27FC236}">
                <a16:creationId xmlns="" xmlns:a16="http://schemas.microsoft.com/office/drawing/2014/main" id="{8DBE7F9E-73E1-441B-9109-A31F7A29F22D}"/>
              </a:ext>
            </a:extLst>
          </p:cNvPr>
          <p:cNvSpPr>
            <a:spLocks noGrp="1"/>
          </p:cNvSpPr>
          <p:nvPr>
            <p:ph type="body" sz="quarter" idx="10"/>
          </p:nvPr>
        </p:nvSpPr>
        <p:spPr>
          <a:xfrm>
            <a:off x="467544" y="4044950"/>
            <a:ext cx="8244656" cy="856800"/>
          </a:xfrm>
        </p:spPr>
        <p:txBody>
          <a:bodyPr>
            <a:normAutofit/>
          </a:bodyPr>
          <a:lstStyle/>
          <a:p>
            <a:r>
              <a:rPr lang="en-US" sz="2000" dirty="0" smtClean="0"/>
              <a:t>December </a:t>
            </a:r>
            <a:r>
              <a:rPr lang="en-US" sz="2000" dirty="0"/>
              <a:t>2018</a:t>
            </a:r>
          </a:p>
        </p:txBody>
      </p:sp>
    </p:spTree>
    <p:extLst>
      <p:ext uri="{BB962C8B-B14F-4D97-AF65-F5344CB8AC3E}">
        <p14:creationId xmlns:p14="http://schemas.microsoft.com/office/powerpoint/2010/main" val="13172374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4025" y="1022538"/>
            <a:ext cx="8258176" cy="549888"/>
          </a:xfrm>
        </p:spPr>
        <p:txBody>
          <a:bodyPr/>
          <a:lstStyle/>
          <a:p>
            <a:r>
              <a:rPr lang="en-US" dirty="0"/>
              <a:t>Fatalities by Industrial Sector</a:t>
            </a:r>
            <a:endParaRPr lang="en-CA" dirty="0"/>
          </a:p>
        </p:txBody>
      </p:sp>
      <p:sp>
        <p:nvSpPr>
          <p:cNvPr id="7" name="TextBox 6">
            <a:extLst>
              <a:ext uri="{FF2B5EF4-FFF2-40B4-BE49-F238E27FC236}">
                <a16:creationId xmlns="" xmlns:a16="http://schemas.microsoft.com/office/drawing/2014/main" id="{E3F6B274-0C3B-46A6-83F3-AB296F762806}"/>
              </a:ext>
            </a:extLst>
          </p:cNvPr>
          <p:cNvSpPr txBox="1"/>
          <p:nvPr/>
        </p:nvSpPr>
        <p:spPr>
          <a:xfrm>
            <a:off x="454024" y="5170422"/>
            <a:ext cx="8125953" cy="1169551"/>
          </a:xfrm>
          <a:prstGeom prst="rect">
            <a:avLst/>
          </a:prstGeom>
          <a:noFill/>
        </p:spPr>
        <p:txBody>
          <a:bodyPr wrap="square" rtlCol="0">
            <a:spAutoFit/>
          </a:bodyPr>
          <a:lstStyle/>
          <a:p>
            <a:pPr marL="342900" indent="-342900">
              <a:buFont typeface="Arial" panose="020B0604020202020204" pitchFamily="34" charset="0"/>
              <a:buChar char="•"/>
            </a:pPr>
            <a:r>
              <a:rPr lang="en-US" sz="1400" dirty="0"/>
              <a:t>Industrial sector information (by </a:t>
            </a:r>
            <a:r>
              <a:rPr lang="en-CA" sz="1400" dirty="0"/>
              <a:t>The North American Industry Classification System or NAICS 5-digit) </a:t>
            </a:r>
            <a:r>
              <a:rPr lang="en-US" sz="1400" dirty="0"/>
              <a:t>was available in the case of 60 of the fatalities.</a:t>
            </a:r>
          </a:p>
          <a:p>
            <a:pPr marL="342900" indent="-342900">
              <a:buFont typeface="Arial" panose="020B0604020202020204" pitchFamily="34" charset="0"/>
              <a:buChar char="•"/>
            </a:pPr>
            <a:r>
              <a:rPr lang="en-US" sz="1400" dirty="0"/>
              <a:t>The industrial sector category with highest number of fatalities was “Roofing contractors” (21 fatalities, 22.8%), followed by the residential building construction” (13 fatalities, 14.1%) </a:t>
            </a:r>
          </a:p>
          <a:p>
            <a:pPr marL="342900" indent="-342900">
              <a:buFont typeface="Arial" panose="020B0604020202020204" pitchFamily="34" charset="0"/>
              <a:buChar char="•"/>
            </a:pPr>
            <a:r>
              <a:rPr lang="en-US" sz="1400" dirty="0"/>
              <a:t>“Arborists” accounted for 3 of the 7 “landscaping services fatalities”.</a:t>
            </a:r>
          </a:p>
        </p:txBody>
      </p:sp>
      <p:graphicFrame>
        <p:nvGraphicFramePr>
          <p:cNvPr id="6" name="Chart 5">
            <a:extLst>
              <a:ext uri="{FF2B5EF4-FFF2-40B4-BE49-F238E27FC236}">
                <a16:creationId xmlns="" xmlns:a16="http://schemas.microsoft.com/office/drawing/2014/main" id="{3E58BD8B-6992-4541-A5BC-F2B4CF705EF8}"/>
              </a:ext>
            </a:extLst>
          </p:cNvPr>
          <p:cNvGraphicFramePr>
            <a:graphicFrameLocks/>
          </p:cNvGraphicFramePr>
          <p:nvPr>
            <p:extLst>
              <p:ext uri="{D42A27DB-BD31-4B8C-83A1-F6EECF244321}">
                <p14:modId xmlns:p14="http://schemas.microsoft.com/office/powerpoint/2010/main" val="1776278779"/>
              </p:ext>
            </p:extLst>
          </p:nvPr>
        </p:nvGraphicFramePr>
        <p:xfrm>
          <a:off x="1391538" y="1468332"/>
          <a:ext cx="6383149" cy="379490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075667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4025" y="1022538"/>
            <a:ext cx="8258176" cy="549888"/>
          </a:xfrm>
        </p:spPr>
        <p:txBody>
          <a:bodyPr/>
          <a:lstStyle/>
          <a:p>
            <a:r>
              <a:rPr lang="en-US" dirty="0"/>
              <a:t>Injured Worker – Time in Role</a:t>
            </a:r>
            <a:endParaRPr lang="en-CA" dirty="0"/>
          </a:p>
        </p:txBody>
      </p:sp>
      <p:sp>
        <p:nvSpPr>
          <p:cNvPr id="7" name="TextBox 6">
            <a:extLst>
              <a:ext uri="{FF2B5EF4-FFF2-40B4-BE49-F238E27FC236}">
                <a16:creationId xmlns="" xmlns:a16="http://schemas.microsoft.com/office/drawing/2014/main" id="{E3F6B274-0C3B-46A6-83F3-AB296F762806}"/>
              </a:ext>
            </a:extLst>
          </p:cNvPr>
          <p:cNvSpPr txBox="1"/>
          <p:nvPr/>
        </p:nvSpPr>
        <p:spPr>
          <a:xfrm>
            <a:off x="454024" y="4620917"/>
            <a:ext cx="8125953" cy="338554"/>
          </a:xfrm>
          <a:prstGeom prst="rect">
            <a:avLst/>
          </a:prstGeom>
          <a:noFill/>
        </p:spPr>
        <p:txBody>
          <a:bodyPr wrap="square" rtlCol="0">
            <a:spAutoFit/>
          </a:bodyPr>
          <a:lstStyle/>
          <a:p>
            <a:pPr marL="342900" indent="-342900">
              <a:buFont typeface="Arial" panose="020B0604020202020204" pitchFamily="34" charset="0"/>
              <a:buChar char="•"/>
            </a:pPr>
            <a:r>
              <a:rPr lang="en-US" sz="1600" dirty="0"/>
              <a:t>29 workers had been in their role for less than one year.</a:t>
            </a:r>
          </a:p>
        </p:txBody>
      </p:sp>
      <p:graphicFrame>
        <p:nvGraphicFramePr>
          <p:cNvPr id="5" name="Chart 4">
            <a:extLst>
              <a:ext uri="{FF2B5EF4-FFF2-40B4-BE49-F238E27FC236}">
                <a16:creationId xmlns="" xmlns:a16="http://schemas.microsoft.com/office/drawing/2014/main" id="{1AFC5614-755E-4687-AF42-EF14D86C30C5}"/>
              </a:ext>
            </a:extLst>
          </p:cNvPr>
          <p:cNvGraphicFramePr>
            <a:graphicFrameLocks/>
          </p:cNvGraphicFramePr>
          <p:nvPr>
            <p:extLst>
              <p:ext uri="{D42A27DB-BD31-4B8C-83A1-F6EECF244321}">
                <p14:modId xmlns:p14="http://schemas.microsoft.com/office/powerpoint/2010/main" val="781062214"/>
              </p:ext>
            </p:extLst>
          </p:nvPr>
        </p:nvGraphicFramePr>
        <p:xfrm>
          <a:off x="2215597" y="1493519"/>
          <a:ext cx="5146667" cy="312739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404869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4025" y="1022538"/>
            <a:ext cx="8258176" cy="549888"/>
          </a:xfrm>
        </p:spPr>
        <p:txBody>
          <a:bodyPr/>
          <a:lstStyle/>
          <a:p>
            <a:r>
              <a:rPr lang="en-US" dirty="0"/>
              <a:t>Time in Role</a:t>
            </a:r>
            <a:endParaRPr lang="en-CA" dirty="0"/>
          </a:p>
        </p:txBody>
      </p:sp>
      <p:sp>
        <p:nvSpPr>
          <p:cNvPr id="7" name="TextBox 6">
            <a:extLst>
              <a:ext uri="{FF2B5EF4-FFF2-40B4-BE49-F238E27FC236}">
                <a16:creationId xmlns="" xmlns:a16="http://schemas.microsoft.com/office/drawing/2014/main" id="{E3F6B274-0C3B-46A6-83F3-AB296F762806}"/>
              </a:ext>
            </a:extLst>
          </p:cNvPr>
          <p:cNvSpPr txBox="1"/>
          <p:nvPr/>
        </p:nvSpPr>
        <p:spPr>
          <a:xfrm>
            <a:off x="509023" y="4497170"/>
            <a:ext cx="8125953" cy="1169551"/>
          </a:xfrm>
          <a:prstGeom prst="rect">
            <a:avLst/>
          </a:prstGeom>
          <a:noFill/>
        </p:spPr>
        <p:txBody>
          <a:bodyPr wrap="square" rtlCol="0">
            <a:spAutoFit/>
          </a:bodyPr>
          <a:lstStyle/>
          <a:p>
            <a:pPr marL="342900" indent="-342900">
              <a:buFont typeface="Arial" panose="020B0604020202020204" pitchFamily="34" charset="0"/>
              <a:buChar char="•"/>
            </a:pPr>
            <a:r>
              <a:rPr lang="en-US" sz="1400" dirty="0"/>
              <a:t>The chart above provides the breakdown of the 29 workers who had died in their first year on the job. </a:t>
            </a:r>
          </a:p>
          <a:p>
            <a:pPr marL="342900" indent="-342900">
              <a:buFont typeface="Arial" panose="020B0604020202020204" pitchFamily="34" charset="0"/>
              <a:buChar char="•"/>
            </a:pPr>
            <a:r>
              <a:rPr lang="en-US" sz="1400" dirty="0"/>
              <a:t>A </a:t>
            </a:r>
            <a:r>
              <a:rPr lang="en-US" sz="1400" i="1" dirty="0"/>
              <a:t>cumulative</a:t>
            </a:r>
            <a:r>
              <a:rPr lang="en-US" sz="1400" dirty="0"/>
              <a:t> count reveals that 14 workers died in their first month</a:t>
            </a:r>
          </a:p>
          <a:p>
            <a:pPr marL="800100" lvl="1" indent="-342900">
              <a:buFont typeface="Arial" panose="020B0604020202020204" pitchFamily="34" charset="0"/>
              <a:buChar char="•"/>
            </a:pPr>
            <a:r>
              <a:rPr lang="en-US" sz="1400" dirty="0"/>
              <a:t>7 of those workers died in their first week </a:t>
            </a:r>
          </a:p>
          <a:p>
            <a:pPr marL="800100" lvl="1" indent="-342900">
              <a:buFont typeface="Arial" panose="020B0604020202020204" pitchFamily="34" charset="0"/>
              <a:buChar char="•"/>
            </a:pPr>
            <a:r>
              <a:rPr lang="en-US" sz="1400" dirty="0"/>
              <a:t>3 of those workers died on their first day </a:t>
            </a:r>
          </a:p>
        </p:txBody>
      </p:sp>
      <mc:AlternateContent xmlns:mc="http://schemas.openxmlformats.org/markup-compatibility/2006">
        <mc:Choice xmlns="" xmlns:cx1="http://schemas.microsoft.com/office/drawing/2015/9/8/chartex" Requires="cx1">
          <p:graphicFrame>
            <p:nvGraphicFramePr>
              <p:cNvPr id="5" name="Chart 4">
                <a:extLst>
                  <a:ext uri="{FF2B5EF4-FFF2-40B4-BE49-F238E27FC236}">
                    <a16:creationId xmlns:a16="http://schemas.microsoft.com/office/drawing/2014/main" id="{832E2D5C-43FE-4317-8282-FB036A0F46D1}"/>
                  </a:ext>
                </a:extLst>
              </p:cNvPr>
              <p:cNvGraphicFramePr/>
              <p:nvPr>
                <p:extLst>
                  <p:ext uri="{D42A27DB-BD31-4B8C-83A1-F6EECF244321}">
                    <p14:modId xmlns:p14="http://schemas.microsoft.com/office/powerpoint/2010/main" val="3554927073"/>
                  </p:ext>
                </p:extLst>
              </p:nvPr>
            </p:nvGraphicFramePr>
            <p:xfrm>
              <a:off x="2286000" y="1487752"/>
              <a:ext cx="4572000" cy="2743200"/>
            </p:xfrm>
            <a:graphic>
              <a:graphicData uri="http://schemas.microsoft.com/office/drawing/2014/chartex">
                <cx:chart xmlns:cx="http://schemas.microsoft.com/office/drawing/2014/chartex" xmlns:r="http://schemas.openxmlformats.org/officeDocument/2006/relationships" r:id="rId2"/>
              </a:graphicData>
            </a:graphic>
          </p:graphicFrame>
        </mc:Choice>
        <mc:Fallback>
          <p:pic>
            <p:nvPicPr>
              <p:cNvPr id="5" name="Chart 4">
                <a:extLst>
                  <a:ext uri="{FF2B5EF4-FFF2-40B4-BE49-F238E27FC236}">
                    <a16:creationId xmlns:cx1="http://schemas.microsoft.com/office/drawing/2015/9/8/chartex" xmlns="" xmlns:a16="http://schemas.microsoft.com/office/drawing/2014/main" id="{832E2D5C-43FE-4317-8282-FB036A0F46D1}"/>
                  </a:ext>
                </a:extLst>
              </p:cNvPr>
              <p:cNvPicPr>
                <a:picLocks noGrp="1" noRot="1" noChangeAspect="1" noMove="1" noResize="1" noEditPoints="1" noAdjustHandles="1" noChangeArrowheads="1" noChangeShapeType="1"/>
              </p:cNvPicPr>
              <p:nvPr/>
            </p:nvPicPr>
            <p:blipFill>
              <a:blip r:embed="rId3"/>
              <a:stretch>
                <a:fillRect/>
              </a:stretch>
            </p:blipFill>
            <p:spPr>
              <a:xfrm>
                <a:off x="2286000" y="1487752"/>
                <a:ext cx="4572000" cy="2743200"/>
              </a:xfrm>
              <a:prstGeom prst="rect">
                <a:avLst/>
              </a:prstGeom>
            </p:spPr>
          </p:pic>
        </mc:Fallback>
      </mc:AlternateContent>
    </p:spTree>
    <p:extLst>
      <p:ext uri="{BB962C8B-B14F-4D97-AF65-F5344CB8AC3E}">
        <p14:creationId xmlns:p14="http://schemas.microsoft.com/office/powerpoint/2010/main" val="7652038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4025" y="1022538"/>
            <a:ext cx="8258176" cy="549888"/>
          </a:xfrm>
        </p:spPr>
        <p:txBody>
          <a:bodyPr/>
          <a:lstStyle/>
          <a:p>
            <a:r>
              <a:rPr lang="en-US" dirty="0"/>
              <a:t>Experience</a:t>
            </a:r>
            <a:endParaRPr lang="en-CA" dirty="0"/>
          </a:p>
        </p:txBody>
      </p:sp>
      <p:sp>
        <p:nvSpPr>
          <p:cNvPr id="7" name="TextBox 6">
            <a:extLst>
              <a:ext uri="{FF2B5EF4-FFF2-40B4-BE49-F238E27FC236}">
                <a16:creationId xmlns="" xmlns:a16="http://schemas.microsoft.com/office/drawing/2014/main" id="{E3F6B274-0C3B-46A6-83F3-AB296F762806}"/>
              </a:ext>
            </a:extLst>
          </p:cNvPr>
          <p:cNvSpPr txBox="1"/>
          <p:nvPr/>
        </p:nvSpPr>
        <p:spPr>
          <a:xfrm>
            <a:off x="454024" y="4360492"/>
            <a:ext cx="8125953" cy="1077218"/>
          </a:xfrm>
          <a:prstGeom prst="rect">
            <a:avLst/>
          </a:prstGeom>
          <a:noFill/>
        </p:spPr>
        <p:txBody>
          <a:bodyPr wrap="square" rtlCol="0">
            <a:spAutoFit/>
          </a:bodyPr>
          <a:lstStyle/>
          <a:p>
            <a:pPr marL="342900" indent="-342900">
              <a:buFont typeface="Arial" panose="020B0604020202020204" pitchFamily="34" charset="0"/>
              <a:buChar char="•"/>
            </a:pPr>
            <a:r>
              <a:rPr lang="en-US" sz="1600" dirty="0"/>
              <a:t>This chart highlights that information about worker experience is inadequate in the files. The experience level of the worker is unknown in 40 fatalities or in 48.8% of the analyzed cases.</a:t>
            </a:r>
          </a:p>
          <a:p>
            <a:pPr marL="342900" indent="-342900">
              <a:buFont typeface="Arial" panose="020B0604020202020204" pitchFamily="34" charset="0"/>
              <a:buChar char="•"/>
            </a:pPr>
            <a:r>
              <a:rPr lang="en-US" sz="1600" dirty="0"/>
              <a:t>21 of the workers had been in the same line of work for over 10 years.</a:t>
            </a:r>
          </a:p>
        </p:txBody>
      </p:sp>
      <p:sp>
        <p:nvSpPr>
          <p:cNvPr id="9" name="TextBox 8">
            <a:extLst>
              <a:ext uri="{FF2B5EF4-FFF2-40B4-BE49-F238E27FC236}">
                <a16:creationId xmlns="" xmlns:a16="http://schemas.microsoft.com/office/drawing/2014/main" id="{BD1D1802-9CD8-4C0E-8466-38A43F2F9E95}"/>
              </a:ext>
            </a:extLst>
          </p:cNvPr>
          <p:cNvSpPr txBox="1"/>
          <p:nvPr/>
        </p:nvSpPr>
        <p:spPr>
          <a:xfrm>
            <a:off x="5335822" y="2112787"/>
            <a:ext cx="2556786" cy="769441"/>
          </a:xfrm>
          <a:prstGeom prst="rect">
            <a:avLst/>
          </a:prstGeom>
          <a:noFill/>
        </p:spPr>
        <p:txBody>
          <a:bodyPr wrap="square" rtlCol="0">
            <a:spAutoFit/>
          </a:bodyPr>
          <a:lstStyle/>
          <a:p>
            <a:pPr marL="342900" indent="-342900">
              <a:buFont typeface="Arial" panose="020B0604020202020204" pitchFamily="34" charset="0"/>
              <a:buChar char="•"/>
            </a:pPr>
            <a:r>
              <a:rPr lang="en-US" sz="1100" dirty="0"/>
              <a:t>Inexperienced (&lt;1 year)</a:t>
            </a:r>
          </a:p>
          <a:p>
            <a:pPr marL="342900" indent="-342900">
              <a:buFont typeface="Arial" panose="020B0604020202020204" pitchFamily="34" charset="0"/>
              <a:buChar char="•"/>
            </a:pPr>
            <a:r>
              <a:rPr lang="en-US" sz="1100" dirty="0"/>
              <a:t>Inexperienced (1-3 years)</a:t>
            </a:r>
          </a:p>
          <a:p>
            <a:pPr marL="342900" indent="-342900">
              <a:buFont typeface="Arial" panose="020B0604020202020204" pitchFamily="34" charset="0"/>
              <a:buChar char="•"/>
            </a:pPr>
            <a:r>
              <a:rPr lang="en-US" sz="1100" dirty="0"/>
              <a:t>Highly Experienced (3-10 years)</a:t>
            </a:r>
          </a:p>
          <a:p>
            <a:pPr marL="342900" indent="-342900">
              <a:buFont typeface="Arial" panose="020B0604020202020204" pitchFamily="34" charset="0"/>
              <a:buChar char="•"/>
            </a:pPr>
            <a:r>
              <a:rPr lang="en-US" sz="1100" dirty="0"/>
              <a:t>Veteran (10+ years)</a:t>
            </a:r>
          </a:p>
        </p:txBody>
      </p:sp>
      <p:graphicFrame>
        <p:nvGraphicFramePr>
          <p:cNvPr id="11" name="Chart 10">
            <a:extLst>
              <a:ext uri="{FF2B5EF4-FFF2-40B4-BE49-F238E27FC236}">
                <a16:creationId xmlns="" xmlns:a16="http://schemas.microsoft.com/office/drawing/2014/main" id="{1D1CEF69-B3A9-4FD6-914F-A85E36C3C15B}"/>
              </a:ext>
            </a:extLst>
          </p:cNvPr>
          <p:cNvGraphicFramePr>
            <a:graphicFrameLocks/>
          </p:cNvGraphicFramePr>
          <p:nvPr>
            <p:extLst>
              <p:ext uri="{D42A27DB-BD31-4B8C-83A1-F6EECF244321}">
                <p14:modId xmlns:p14="http://schemas.microsoft.com/office/powerpoint/2010/main" val="2668210755"/>
              </p:ext>
            </p:extLst>
          </p:nvPr>
        </p:nvGraphicFramePr>
        <p:xfrm>
          <a:off x="775418" y="1615440"/>
          <a:ext cx="4712804" cy="2743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289390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4025" y="1022538"/>
            <a:ext cx="8258176" cy="549888"/>
          </a:xfrm>
        </p:spPr>
        <p:txBody>
          <a:bodyPr/>
          <a:lstStyle/>
          <a:p>
            <a:r>
              <a:rPr lang="en-US" dirty="0"/>
              <a:t>Height of Fall</a:t>
            </a:r>
            <a:endParaRPr lang="en-CA" dirty="0"/>
          </a:p>
        </p:txBody>
      </p:sp>
      <p:sp>
        <p:nvSpPr>
          <p:cNvPr id="7" name="TextBox 6">
            <a:extLst>
              <a:ext uri="{FF2B5EF4-FFF2-40B4-BE49-F238E27FC236}">
                <a16:creationId xmlns="" xmlns:a16="http://schemas.microsoft.com/office/drawing/2014/main" id="{E3F6B274-0C3B-46A6-83F3-AB296F762806}"/>
              </a:ext>
            </a:extLst>
          </p:cNvPr>
          <p:cNvSpPr txBox="1"/>
          <p:nvPr/>
        </p:nvSpPr>
        <p:spPr>
          <a:xfrm>
            <a:off x="399359" y="1769692"/>
            <a:ext cx="2860676" cy="4278094"/>
          </a:xfrm>
          <a:prstGeom prst="rect">
            <a:avLst/>
          </a:prstGeom>
          <a:noFill/>
        </p:spPr>
        <p:txBody>
          <a:bodyPr wrap="square" rtlCol="0">
            <a:spAutoFit/>
          </a:bodyPr>
          <a:lstStyle/>
          <a:p>
            <a:pPr marL="342900" indent="-342900">
              <a:buFont typeface="Arial" panose="020B0604020202020204" pitchFamily="34" charset="0"/>
              <a:buChar char="•"/>
            </a:pPr>
            <a:r>
              <a:rPr lang="en-US" sz="1600" dirty="0"/>
              <a:t>The most common height of fatal falls was from 6 metres (16 fatalities) Fatal falls from 3 metres was nearly as common (14 fatalities). These heights roughly correspond to two-</a:t>
            </a:r>
            <a:r>
              <a:rPr lang="en-US" sz="1600" dirty="0" err="1"/>
              <a:t>storey</a:t>
            </a:r>
            <a:r>
              <a:rPr lang="en-US" sz="1600" dirty="0"/>
              <a:t> and one-</a:t>
            </a:r>
            <a:r>
              <a:rPr lang="en-US" sz="1600" dirty="0" err="1"/>
              <a:t>storey</a:t>
            </a:r>
            <a:r>
              <a:rPr lang="en-US" sz="1600" dirty="0"/>
              <a:t> roof/floor heights.</a:t>
            </a:r>
          </a:p>
          <a:p>
            <a:pPr marL="342900" indent="-342900">
              <a:buFont typeface="Arial" panose="020B0604020202020204" pitchFamily="34" charset="0"/>
              <a:buChar char="•"/>
            </a:pPr>
            <a:r>
              <a:rPr lang="en-US" sz="1600" dirty="0"/>
              <a:t>12 fatal fatalities were from a height of less than 3 metres.</a:t>
            </a:r>
          </a:p>
          <a:p>
            <a:pPr marL="342900" indent="-342900">
              <a:buFont typeface="Arial" panose="020B0604020202020204" pitchFamily="34" charset="0"/>
              <a:buChar char="•"/>
            </a:pPr>
            <a:r>
              <a:rPr lang="en-US" sz="1600" dirty="0"/>
              <a:t>The four fatal falls that were from 60 metres were due to the same incidence.</a:t>
            </a:r>
          </a:p>
        </p:txBody>
      </p:sp>
      <p:graphicFrame>
        <p:nvGraphicFramePr>
          <p:cNvPr id="5" name="Chart 4">
            <a:extLst>
              <a:ext uri="{FF2B5EF4-FFF2-40B4-BE49-F238E27FC236}">
                <a16:creationId xmlns="" xmlns:a16="http://schemas.microsoft.com/office/drawing/2014/main" id="{41A760C7-F1BA-452C-81F9-7227A3D86531}"/>
              </a:ext>
            </a:extLst>
          </p:cNvPr>
          <p:cNvGraphicFramePr>
            <a:graphicFrameLocks/>
          </p:cNvGraphicFramePr>
          <p:nvPr>
            <p:extLst>
              <p:ext uri="{D42A27DB-BD31-4B8C-83A1-F6EECF244321}">
                <p14:modId xmlns:p14="http://schemas.microsoft.com/office/powerpoint/2010/main" val="2123319064"/>
              </p:ext>
            </p:extLst>
          </p:nvPr>
        </p:nvGraphicFramePr>
        <p:xfrm>
          <a:off x="3492708" y="839449"/>
          <a:ext cx="5219493" cy="513413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146438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4025" y="1022538"/>
            <a:ext cx="8258176" cy="549888"/>
          </a:xfrm>
        </p:spPr>
        <p:txBody>
          <a:bodyPr/>
          <a:lstStyle/>
          <a:p>
            <a:r>
              <a:rPr lang="en-US" dirty="0"/>
              <a:t>Worker Location and Height of Fall</a:t>
            </a:r>
            <a:endParaRPr lang="en-CA" dirty="0"/>
          </a:p>
        </p:txBody>
      </p:sp>
      <p:graphicFrame>
        <p:nvGraphicFramePr>
          <p:cNvPr id="8" name="Table 7">
            <a:extLst>
              <a:ext uri="{FF2B5EF4-FFF2-40B4-BE49-F238E27FC236}">
                <a16:creationId xmlns="" xmlns:a16="http://schemas.microsoft.com/office/drawing/2014/main" id="{79D5EDFD-E6DA-4290-8627-0EBD1E3C0A01}"/>
              </a:ext>
            </a:extLst>
          </p:cNvPr>
          <p:cNvGraphicFramePr>
            <a:graphicFrameLocks noGrp="1"/>
          </p:cNvGraphicFramePr>
          <p:nvPr>
            <p:extLst>
              <p:ext uri="{D42A27DB-BD31-4B8C-83A1-F6EECF244321}">
                <p14:modId xmlns:p14="http://schemas.microsoft.com/office/powerpoint/2010/main" val="998303217"/>
              </p:ext>
            </p:extLst>
          </p:nvPr>
        </p:nvGraphicFramePr>
        <p:xfrm>
          <a:off x="974361" y="1572426"/>
          <a:ext cx="7360172" cy="2712720"/>
        </p:xfrm>
        <a:graphic>
          <a:graphicData uri="http://schemas.openxmlformats.org/drawingml/2006/table">
            <a:tbl>
              <a:tblPr bandRow="1">
                <a:tableStyleId>{8EC20E35-A176-4012-BC5E-935CFFF8708E}</a:tableStyleId>
              </a:tblPr>
              <a:tblGrid>
                <a:gridCol w="1750500">
                  <a:extLst>
                    <a:ext uri="{9D8B030D-6E8A-4147-A177-3AD203B41FA5}">
                      <a16:colId xmlns="" xmlns:a16="http://schemas.microsoft.com/office/drawing/2014/main" val="2104081368"/>
                    </a:ext>
                  </a:extLst>
                </a:gridCol>
                <a:gridCol w="416846">
                  <a:extLst>
                    <a:ext uri="{9D8B030D-6E8A-4147-A177-3AD203B41FA5}">
                      <a16:colId xmlns="" xmlns:a16="http://schemas.microsoft.com/office/drawing/2014/main" val="2333861633"/>
                    </a:ext>
                  </a:extLst>
                </a:gridCol>
                <a:gridCol w="416846">
                  <a:extLst>
                    <a:ext uri="{9D8B030D-6E8A-4147-A177-3AD203B41FA5}">
                      <a16:colId xmlns="" xmlns:a16="http://schemas.microsoft.com/office/drawing/2014/main" val="1229386083"/>
                    </a:ext>
                  </a:extLst>
                </a:gridCol>
                <a:gridCol w="416846">
                  <a:extLst>
                    <a:ext uri="{9D8B030D-6E8A-4147-A177-3AD203B41FA5}">
                      <a16:colId xmlns="" xmlns:a16="http://schemas.microsoft.com/office/drawing/2014/main" val="3949191461"/>
                    </a:ext>
                  </a:extLst>
                </a:gridCol>
                <a:gridCol w="416846">
                  <a:extLst>
                    <a:ext uri="{9D8B030D-6E8A-4147-A177-3AD203B41FA5}">
                      <a16:colId xmlns="" xmlns:a16="http://schemas.microsoft.com/office/drawing/2014/main" val="1025483356"/>
                    </a:ext>
                  </a:extLst>
                </a:gridCol>
                <a:gridCol w="416846">
                  <a:extLst>
                    <a:ext uri="{9D8B030D-6E8A-4147-A177-3AD203B41FA5}">
                      <a16:colId xmlns="" xmlns:a16="http://schemas.microsoft.com/office/drawing/2014/main" val="56174355"/>
                    </a:ext>
                  </a:extLst>
                </a:gridCol>
                <a:gridCol w="416846">
                  <a:extLst>
                    <a:ext uri="{9D8B030D-6E8A-4147-A177-3AD203B41FA5}">
                      <a16:colId xmlns="" xmlns:a16="http://schemas.microsoft.com/office/drawing/2014/main" val="1735576832"/>
                    </a:ext>
                  </a:extLst>
                </a:gridCol>
                <a:gridCol w="416846">
                  <a:extLst>
                    <a:ext uri="{9D8B030D-6E8A-4147-A177-3AD203B41FA5}">
                      <a16:colId xmlns="" xmlns:a16="http://schemas.microsoft.com/office/drawing/2014/main" val="2417595186"/>
                    </a:ext>
                  </a:extLst>
                </a:gridCol>
                <a:gridCol w="416846">
                  <a:extLst>
                    <a:ext uri="{9D8B030D-6E8A-4147-A177-3AD203B41FA5}">
                      <a16:colId xmlns="" xmlns:a16="http://schemas.microsoft.com/office/drawing/2014/main" val="2353369546"/>
                    </a:ext>
                  </a:extLst>
                </a:gridCol>
                <a:gridCol w="416846">
                  <a:extLst>
                    <a:ext uri="{9D8B030D-6E8A-4147-A177-3AD203B41FA5}">
                      <a16:colId xmlns="" xmlns:a16="http://schemas.microsoft.com/office/drawing/2014/main" val="313505158"/>
                    </a:ext>
                  </a:extLst>
                </a:gridCol>
                <a:gridCol w="416846">
                  <a:extLst>
                    <a:ext uri="{9D8B030D-6E8A-4147-A177-3AD203B41FA5}">
                      <a16:colId xmlns="" xmlns:a16="http://schemas.microsoft.com/office/drawing/2014/main" val="1859937104"/>
                    </a:ext>
                  </a:extLst>
                </a:gridCol>
                <a:gridCol w="416846">
                  <a:extLst>
                    <a:ext uri="{9D8B030D-6E8A-4147-A177-3AD203B41FA5}">
                      <a16:colId xmlns="" xmlns:a16="http://schemas.microsoft.com/office/drawing/2014/main" val="362226147"/>
                    </a:ext>
                  </a:extLst>
                </a:gridCol>
                <a:gridCol w="1024366">
                  <a:extLst>
                    <a:ext uri="{9D8B030D-6E8A-4147-A177-3AD203B41FA5}">
                      <a16:colId xmlns="" xmlns:a16="http://schemas.microsoft.com/office/drawing/2014/main" val="1562632849"/>
                    </a:ext>
                  </a:extLst>
                </a:gridCol>
              </a:tblGrid>
              <a:tr h="190500">
                <a:tc>
                  <a:txBody>
                    <a:bodyPr/>
                    <a:lstStyle/>
                    <a:p>
                      <a:pPr algn="l" fontAlgn="b"/>
                      <a:endParaRPr lang="en-US" sz="1100" b="1" i="0" u="none" strike="noStrike" dirty="0">
                        <a:solidFill>
                          <a:srgbClr val="000000"/>
                        </a:solidFill>
                        <a:effectLst/>
                        <a:latin typeface="+mj-lt"/>
                      </a:endParaRPr>
                    </a:p>
                  </a:txBody>
                  <a:tcPr marL="0" marR="0" marT="0" marB="0" anchor="b">
                    <a:lnT w="6350" cap="flat" cmpd="sng" algn="ctr">
                      <a:solidFill>
                        <a:schemeClr val="bg1">
                          <a:lumMod val="65000"/>
                        </a:schemeClr>
                      </a:solidFill>
                      <a:prstDash val="solid"/>
                      <a:round/>
                      <a:headEnd type="none" w="med" len="med"/>
                      <a:tailEnd type="none" w="med" len="med"/>
                    </a:lnT>
                    <a:noFill/>
                  </a:tcPr>
                </a:tc>
                <a:tc gridSpan="11">
                  <a:txBody>
                    <a:bodyPr/>
                    <a:lstStyle/>
                    <a:p>
                      <a:pPr algn="ctr" fontAlgn="b"/>
                      <a:r>
                        <a:rPr lang="en-US" sz="1400" b="1" u="none" strike="noStrike" dirty="0">
                          <a:effectLst/>
                        </a:rPr>
                        <a:t>Height (m)</a:t>
                      </a:r>
                      <a:endParaRPr lang="en-US" sz="1400" b="1" i="0" u="none" strike="noStrike" dirty="0">
                        <a:solidFill>
                          <a:srgbClr val="000000"/>
                        </a:solidFill>
                        <a:effectLst/>
                        <a:latin typeface="+mj-lt"/>
                      </a:endParaRPr>
                    </a:p>
                  </a:txBody>
                  <a:tcPr marL="0" marR="0" marT="0" marB="0" anchor="b">
                    <a:lnT w="6350" cap="flat" cmpd="sng" algn="ctr">
                      <a:solidFill>
                        <a:schemeClr val="bg1">
                          <a:lumMod val="65000"/>
                        </a:schemeClr>
                      </a:solidFill>
                      <a:prstDash val="solid"/>
                      <a:round/>
                      <a:headEnd type="none" w="med" len="med"/>
                      <a:tailEnd type="none" w="med" len="med"/>
                    </a:lnT>
                    <a:noFill/>
                  </a:tcPr>
                </a:tc>
                <a:tc hMerge="1">
                  <a:txBody>
                    <a:bodyPr/>
                    <a:lstStyle/>
                    <a:p>
                      <a:pPr algn="r" fontAlgn="b"/>
                      <a:endParaRPr lang="en-US" sz="1100" b="1" i="0" u="none" strike="noStrike" dirty="0">
                        <a:solidFill>
                          <a:srgbClr val="000000"/>
                        </a:solidFill>
                        <a:effectLst/>
                        <a:latin typeface="Calibri" panose="020F0502020204030204" pitchFamily="34" charset="0"/>
                      </a:endParaRPr>
                    </a:p>
                  </a:txBody>
                  <a:tcPr marL="0" marR="0" marT="0" marB="0" anchor="b"/>
                </a:tc>
                <a:tc hMerge="1">
                  <a:txBody>
                    <a:bodyPr/>
                    <a:lstStyle/>
                    <a:p>
                      <a:pPr algn="r" fontAlgn="b"/>
                      <a:endParaRPr lang="en-US" sz="1100" b="1" i="0" u="none" strike="noStrike" dirty="0">
                        <a:solidFill>
                          <a:srgbClr val="000000"/>
                        </a:solidFill>
                        <a:effectLst/>
                        <a:latin typeface="Calibri" panose="020F0502020204030204" pitchFamily="34" charset="0"/>
                      </a:endParaRPr>
                    </a:p>
                  </a:txBody>
                  <a:tcPr marL="0" marR="0" marT="0" marB="0" anchor="b"/>
                </a:tc>
                <a:tc hMerge="1">
                  <a:txBody>
                    <a:bodyPr/>
                    <a:lstStyle/>
                    <a:p>
                      <a:pPr algn="r" fontAlgn="b"/>
                      <a:endParaRPr lang="en-US" sz="1100" b="1" i="0" u="none" strike="noStrike" dirty="0">
                        <a:solidFill>
                          <a:srgbClr val="000000"/>
                        </a:solidFill>
                        <a:effectLst/>
                        <a:latin typeface="Calibri" panose="020F0502020204030204" pitchFamily="34" charset="0"/>
                      </a:endParaRPr>
                    </a:p>
                  </a:txBody>
                  <a:tcPr marL="0" marR="0" marT="0" marB="0" anchor="b"/>
                </a:tc>
                <a:tc hMerge="1">
                  <a:txBody>
                    <a:bodyPr/>
                    <a:lstStyle/>
                    <a:p>
                      <a:pPr algn="r" fontAlgn="b"/>
                      <a:endParaRPr lang="en-US" sz="1100" b="1" i="0" u="none" strike="noStrike" dirty="0">
                        <a:solidFill>
                          <a:srgbClr val="000000"/>
                        </a:solidFill>
                        <a:effectLst/>
                        <a:latin typeface="Calibri" panose="020F0502020204030204" pitchFamily="34" charset="0"/>
                      </a:endParaRPr>
                    </a:p>
                  </a:txBody>
                  <a:tcPr marL="0" marR="0" marT="0" marB="0" anchor="b"/>
                </a:tc>
                <a:tc hMerge="1">
                  <a:txBody>
                    <a:bodyPr/>
                    <a:lstStyle/>
                    <a:p>
                      <a:pPr algn="r" fontAlgn="b"/>
                      <a:endParaRPr lang="en-US" sz="1100" b="1" i="0" u="none" strike="noStrike" dirty="0">
                        <a:solidFill>
                          <a:srgbClr val="000000"/>
                        </a:solidFill>
                        <a:effectLst/>
                        <a:latin typeface="Calibri" panose="020F0502020204030204" pitchFamily="34" charset="0"/>
                      </a:endParaRPr>
                    </a:p>
                  </a:txBody>
                  <a:tcPr marL="0" marR="0" marT="0" marB="0" anchor="b"/>
                </a:tc>
                <a:tc hMerge="1">
                  <a:txBody>
                    <a:bodyPr/>
                    <a:lstStyle/>
                    <a:p>
                      <a:pPr algn="r" fontAlgn="b"/>
                      <a:endParaRPr lang="en-US" sz="1100" b="1" i="0" u="none" strike="noStrike">
                        <a:solidFill>
                          <a:srgbClr val="000000"/>
                        </a:solidFill>
                        <a:effectLst/>
                        <a:latin typeface="Calibri" panose="020F0502020204030204" pitchFamily="34" charset="0"/>
                      </a:endParaRPr>
                    </a:p>
                  </a:txBody>
                  <a:tcPr marL="0" marR="0" marT="0" marB="0" anchor="b"/>
                </a:tc>
                <a:tc hMerge="1">
                  <a:txBody>
                    <a:bodyPr/>
                    <a:lstStyle/>
                    <a:p>
                      <a:pPr algn="r" fontAlgn="b"/>
                      <a:endParaRPr lang="en-US" sz="1100" b="1" i="0" u="none" strike="noStrike" dirty="0">
                        <a:solidFill>
                          <a:srgbClr val="000000"/>
                        </a:solidFill>
                        <a:effectLst/>
                        <a:latin typeface="Calibri" panose="020F0502020204030204" pitchFamily="34" charset="0"/>
                      </a:endParaRPr>
                    </a:p>
                  </a:txBody>
                  <a:tcPr marL="0" marR="0" marT="0" marB="0" anchor="b"/>
                </a:tc>
                <a:tc hMerge="1">
                  <a:txBody>
                    <a:bodyPr/>
                    <a:lstStyle/>
                    <a:p>
                      <a:pPr algn="r" fontAlgn="b"/>
                      <a:endParaRPr lang="en-US" sz="1100" b="1"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US" sz="1100" b="1"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US" sz="1100" b="1"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en-US" sz="1100" b="1" i="0" u="none" strike="noStrike" dirty="0">
                        <a:solidFill>
                          <a:srgbClr val="000000"/>
                        </a:solidFill>
                        <a:effectLst/>
                        <a:latin typeface="+mj-lt"/>
                      </a:endParaRPr>
                    </a:p>
                  </a:txBody>
                  <a:tcPr marL="0" marR="0" marT="0" marB="0" anchor="b">
                    <a:lnT w="6350" cap="flat" cmpd="sng" algn="ctr">
                      <a:solidFill>
                        <a:schemeClr val="bg1">
                          <a:lumMod val="65000"/>
                        </a:schemeClr>
                      </a:solidFill>
                      <a:prstDash val="solid"/>
                      <a:round/>
                      <a:headEnd type="none" w="med" len="med"/>
                      <a:tailEnd type="none" w="med" len="med"/>
                    </a:lnT>
                    <a:noFill/>
                  </a:tcPr>
                </a:tc>
                <a:extLst>
                  <a:ext uri="{0D108BD9-81ED-4DB2-BD59-A6C34878D82A}">
                    <a16:rowId xmlns="" xmlns:a16="http://schemas.microsoft.com/office/drawing/2014/main" val="2094613186"/>
                  </a:ext>
                </a:extLst>
              </a:tr>
              <a:tr h="190500">
                <a:tc>
                  <a:txBody>
                    <a:bodyPr/>
                    <a:lstStyle/>
                    <a:p>
                      <a:pPr algn="l" fontAlgn="b"/>
                      <a:r>
                        <a:rPr lang="en-US" sz="1400" b="1" u="none" strike="noStrike" dirty="0">
                          <a:effectLst/>
                        </a:rPr>
                        <a:t>Worker Location</a:t>
                      </a:r>
                      <a:endParaRPr lang="en-US" sz="1400" b="1" i="0" u="none" strike="noStrike" dirty="0">
                        <a:solidFill>
                          <a:srgbClr val="000000"/>
                        </a:solidFill>
                        <a:effectLst/>
                        <a:latin typeface="+mj-lt"/>
                      </a:endParaRPr>
                    </a:p>
                  </a:txBody>
                  <a:tcPr marL="0" marR="0" marT="0" marB="0" anchor="b">
                    <a:lnR w="6350" cap="flat" cmpd="sng" algn="ctr">
                      <a:solidFill>
                        <a:schemeClr val="bg1">
                          <a:lumMod val="65000"/>
                        </a:schemeClr>
                      </a:solidFill>
                      <a:prstDash val="solid"/>
                      <a:round/>
                      <a:headEnd type="none" w="med" len="med"/>
                      <a:tailEnd type="none" w="med" len="med"/>
                    </a:lnR>
                    <a:solidFill>
                      <a:schemeClr val="bg1">
                        <a:lumMod val="65000"/>
                      </a:schemeClr>
                    </a:solidFill>
                  </a:tcPr>
                </a:tc>
                <a:tc>
                  <a:txBody>
                    <a:bodyPr/>
                    <a:lstStyle/>
                    <a:p>
                      <a:pPr algn="ctr" fontAlgn="b"/>
                      <a:r>
                        <a:rPr lang="en-US" sz="1100" b="1" u="none" strike="noStrike" dirty="0">
                          <a:effectLst/>
                        </a:rPr>
                        <a:t>1</a:t>
                      </a:r>
                      <a:endParaRPr lang="en-US" sz="1100" b="1" i="0" u="none" strike="noStrike" dirty="0">
                        <a:solidFill>
                          <a:srgbClr val="000000"/>
                        </a:solidFill>
                        <a:effectLst/>
                        <a:latin typeface="+mj-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solidFill>
                      <a:schemeClr val="bg1">
                        <a:lumMod val="65000"/>
                      </a:schemeClr>
                    </a:solidFill>
                  </a:tcPr>
                </a:tc>
                <a:tc>
                  <a:txBody>
                    <a:bodyPr/>
                    <a:lstStyle/>
                    <a:p>
                      <a:pPr algn="ctr" fontAlgn="b"/>
                      <a:r>
                        <a:rPr lang="en-US" sz="1100" b="1" u="none" strike="noStrike" dirty="0">
                          <a:effectLst/>
                        </a:rPr>
                        <a:t>2</a:t>
                      </a:r>
                      <a:endParaRPr lang="en-US" sz="1100" b="1" i="0" u="none" strike="noStrike" dirty="0">
                        <a:solidFill>
                          <a:srgbClr val="000000"/>
                        </a:solidFill>
                        <a:effectLst/>
                        <a:latin typeface="+mj-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solidFill>
                      <a:schemeClr val="bg1">
                        <a:lumMod val="65000"/>
                      </a:schemeClr>
                    </a:solidFill>
                  </a:tcPr>
                </a:tc>
                <a:tc>
                  <a:txBody>
                    <a:bodyPr/>
                    <a:lstStyle/>
                    <a:p>
                      <a:pPr algn="ctr" fontAlgn="b"/>
                      <a:r>
                        <a:rPr lang="en-US" sz="1100" b="1" u="none" strike="noStrike" dirty="0">
                          <a:effectLst/>
                        </a:rPr>
                        <a:t>3</a:t>
                      </a:r>
                      <a:endParaRPr lang="en-US" sz="1100" b="1" i="0" u="none" strike="noStrike" dirty="0">
                        <a:solidFill>
                          <a:srgbClr val="000000"/>
                        </a:solidFill>
                        <a:effectLst/>
                        <a:latin typeface="+mj-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solidFill>
                      <a:schemeClr val="bg1">
                        <a:lumMod val="65000"/>
                      </a:schemeClr>
                    </a:solidFill>
                  </a:tcPr>
                </a:tc>
                <a:tc>
                  <a:txBody>
                    <a:bodyPr/>
                    <a:lstStyle/>
                    <a:p>
                      <a:pPr algn="ctr" fontAlgn="b"/>
                      <a:r>
                        <a:rPr lang="en-US" sz="1100" b="1" u="none" strike="noStrike" dirty="0">
                          <a:effectLst/>
                        </a:rPr>
                        <a:t>4</a:t>
                      </a:r>
                      <a:endParaRPr lang="en-US" sz="1100" b="1" i="0" u="none" strike="noStrike" dirty="0">
                        <a:solidFill>
                          <a:srgbClr val="000000"/>
                        </a:solidFill>
                        <a:effectLst/>
                        <a:latin typeface="+mj-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solidFill>
                      <a:schemeClr val="bg1">
                        <a:lumMod val="65000"/>
                      </a:schemeClr>
                    </a:solidFill>
                  </a:tcPr>
                </a:tc>
                <a:tc>
                  <a:txBody>
                    <a:bodyPr/>
                    <a:lstStyle/>
                    <a:p>
                      <a:pPr algn="ctr" fontAlgn="b"/>
                      <a:r>
                        <a:rPr lang="en-US" sz="1100" b="1" u="none" strike="noStrike" dirty="0">
                          <a:effectLst/>
                        </a:rPr>
                        <a:t>5</a:t>
                      </a:r>
                      <a:endParaRPr lang="en-US" sz="1100" b="1" i="0" u="none" strike="noStrike" dirty="0">
                        <a:solidFill>
                          <a:srgbClr val="000000"/>
                        </a:solidFill>
                        <a:effectLst/>
                        <a:latin typeface="+mj-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solidFill>
                      <a:schemeClr val="bg1">
                        <a:lumMod val="65000"/>
                      </a:schemeClr>
                    </a:solidFill>
                  </a:tcPr>
                </a:tc>
                <a:tc>
                  <a:txBody>
                    <a:bodyPr/>
                    <a:lstStyle/>
                    <a:p>
                      <a:pPr algn="ctr" fontAlgn="b"/>
                      <a:r>
                        <a:rPr lang="en-US" sz="1100" b="1" u="none" strike="noStrike" dirty="0">
                          <a:effectLst/>
                        </a:rPr>
                        <a:t>6</a:t>
                      </a:r>
                      <a:endParaRPr lang="en-US" sz="1100" b="1" i="0" u="none" strike="noStrike" dirty="0">
                        <a:solidFill>
                          <a:srgbClr val="000000"/>
                        </a:solidFill>
                        <a:effectLst/>
                        <a:latin typeface="+mj-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solidFill>
                      <a:schemeClr val="bg1">
                        <a:lumMod val="65000"/>
                      </a:schemeClr>
                    </a:solidFill>
                  </a:tcPr>
                </a:tc>
                <a:tc>
                  <a:txBody>
                    <a:bodyPr/>
                    <a:lstStyle/>
                    <a:p>
                      <a:pPr algn="ctr" fontAlgn="b"/>
                      <a:r>
                        <a:rPr lang="en-US" sz="1100" b="1" u="none" strike="noStrike" dirty="0">
                          <a:effectLst/>
                        </a:rPr>
                        <a:t>7</a:t>
                      </a:r>
                      <a:endParaRPr lang="en-US" sz="1100" b="1" i="0" u="none" strike="noStrike" dirty="0">
                        <a:solidFill>
                          <a:srgbClr val="000000"/>
                        </a:solidFill>
                        <a:effectLst/>
                        <a:latin typeface="+mj-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solidFill>
                      <a:schemeClr val="bg1">
                        <a:lumMod val="65000"/>
                      </a:schemeClr>
                    </a:solidFill>
                  </a:tcPr>
                </a:tc>
                <a:tc>
                  <a:txBody>
                    <a:bodyPr/>
                    <a:lstStyle/>
                    <a:p>
                      <a:pPr algn="ctr" fontAlgn="b"/>
                      <a:r>
                        <a:rPr lang="en-US" sz="1100" b="1" u="none" strike="noStrike" dirty="0">
                          <a:effectLst/>
                        </a:rPr>
                        <a:t>8</a:t>
                      </a:r>
                      <a:endParaRPr lang="en-US" sz="1100" b="1" i="0" u="none" strike="noStrike" dirty="0">
                        <a:solidFill>
                          <a:srgbClr val="000000"/>
                        </a:solidFill>
                        <a:effectLst/>
                        <a:latin typeface="+mj-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solidFill>
                      <a:schemeClr val="bg1">
                        <a:lumMod val="65000"/>
                      </a:schemeClr>
                    </a:solidFill>
                  </a:tcPr>
                </a:tc>
                <a:tc>
                  <a:txBody>
                    <a:bodyPr/>
                    <a:lstStyle/>
                    <a:p>
                      <a:pPr algn="ctr" fontAlgn="b"/>
                      <a:r>
                        <a:rPr lang="en-US" sz="1100" b="1" u="none" strike="noStrike" dirty="0">
                          <a:effectLst/>
                        </a:rPr>
                        <a:t>9</a:t>
                      </a:r>
                      <a:endParaRPr lang="en-US" sz="1100" b="1" i="0" u="none" strike="noStrike" dirty="0">
                        <a:solidFill>
                          <a:srgbClr val="000000"/>
                        </a:solidFill>
                        <a:effectLst/>
                        <a:latin typeface="+mj-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solidFill>
                      <a:schemeClr val="bg1">
                        <a:lumMod val="65000"/>
                      </a:schemeClr>
                    </a:solidFill>
                  </a:tcPr>
                </a:tc>
                <a:tc>
                  <a:txBody>
                    <a:bodyPr/>
                    <a:lstStyle/>
                    <a:p>
                      <a:pPr algn="ctr" fontAlgn="b"/>
                      <a:r>
                        <a:rPr lang="en-US" sz="1100" b="1" u="none" strike="noStrike" dirty="0">
                          <a:effectLst/>
                        </a:rPr>
                        <a:t>10-19</a:t>
                      </a:r>
                      <a:endParaRPr lang="en-US" sz="1100" b="1" i="0" u="none" strike="noStrike" dirty="0">
                        <a:solidFill>
                          <a:srgbClr val="000000"/>
                        </a:solidFill>
                        <a:effectLst/>
                        <a:latin typeface="+mj-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solidFill>
                      <a:schemeClr val="bg1">
                        <a:lumMod val="65000"/>
                      </a:schemeClr>
                    </a:solidFill>
                  </a:tcPr>
                </a:tc>
                <a:tc>
                  <a:txBody>
                    <a:bodyPr/>
                    <a:lstStyle/>
                    <a:p>
                      <a:pPr algn="ctr" fontAlgn="b"/>
                      <a:r>
                        <a:rPr lang="en-US" sz="1100" b="1" u="none" strike="noStrike" dirty="0">
                          <a:effectLst/>
                        </a:rPr>
                        <a:t>20+</a:t>
                      </a:r>
                      <a:endParaRPr lang="en-US" sz="1100" b="1" i="0" u="none" strike="noStrike" dirty="0">
                        <a:solidFill>
                          <a:srgbClr val="000000"/>
                        </a:solidFill>
                        <a:effectLst/>
                        <a:latin typeface="+mj-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solidFill>
                      <a:schemeClr val="bg1">
                        <a:lumMod val="65000"/>
                      </a:schemeClr>
                    </a:solidFill>
                  </a:tcPr>
                </a:tc>
                <a:tc>
                  <a:txBody>
                    <a:bodyPr/>
                    <a:lstStyle/>
                    <a:p>
                      <a:pPr algn="r" fontAlgn="b"/>
                      <a:r>
                        <a:rPr lang="en-US" sz="1100" b="1" u="none" strike="noStrike" dirty="0">
                          <a:effectLst/>
                        </a:rPr>
                        <a:t>Total</a:t>
                      </a:r>
                      <a:endParaRPr lang="en-US" sz="1100" b="1" i="0" u="none" strike="noStrike" dirty="0">
                        <a:solidFill>
                          <a:srgbClr val="000000"/>
                        </a:solidFill>
                        <a:effectLst/>
                        <a:latin typeface="+mj-lt"/>
                      </a:endParaRPr>
                    </a:p>
                  </a:txBody>
                  <a:tcPr marL="0" marR="0" marT="0" marB="0" anchor="b">
                    <a:lnL w="6350" cap="flat" cmpd="sng" algn="ctr">
                      <a:solidFill>
                        <a:schemeClr val="bg1">
                          <a:lumMod val="65000"/>
                        </a:schemeClr>
                      </a:solidFill>
                      <a:prstDash val="solid"/>
                      <a:round/>
                      <a:headEnd type="none" w="med" len="med"/>
                      <a:tailEnd type="none" w="med" len="med"/>
                    </a:lnL>
                    <a:solidFill>
                      <a:schemeClr val="bg1">
                        <a:lumMod val="65000"/>
                      </a:schemeClr>
                    </a:solidFill>
                  </a:tcPr>
                </a:tc>
                <a:extLst>
                  <a:ext uri="{0D108BD9-81ED-4DB2-BD59-A6C34878D82A}">
                    <a16:rowId xmlns="" xmlns:a16="http://schemas.microsoft.com/office/drawing/2014/main" val="1629290288"/>
                  </a:ext>
                </a:extLst>
              </a:tr>
              <a:tr h="190500">
                <a:tc>
                  <a:txBody>
                    <a:bodyPr/>
                    <a:lstStyle/>
                    <a:p>
                      <a:pPr algn="l" fontAlgn="b"/>
                      <a:r>
                        <a:rPr lang="en-US" sz="1100" b="0" i="0" u="none" strike="noStrike" dirty="0">
                          <a:solidFill>
                            <a:srgbClr val="000000"/>
                          </a:solidFill>
                          <a:effectLst/>
                          <a:latin typeface="+mn-lt"/>
                        </a:rPr>
                        <a:t>Roof</a:t>
                      </a:r>
                    </a:p>
                  </a:txBody>
                  <a:tcPr marL="0" marR="0" marT="0" marB="0" anchor="b">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dirty="0">
                        <a:solidFill>
                          <a:srgbClr val="00000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dirty="0">
                        <a:solidFill>
                          <a:srgbClr val="00000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r>
                        <a:rPr lang="en-US" sz="1100" b="0" i="0" u="none" strike="noStrike" dirty="0">
                          <a:solidFill>
                            <a:srgbClr val="000000"/>
                          </a:solidFill>
                          <a:effectLst/>
                          <a:latin typeface="+mn-lt"/>
                        </a:rPr>
                        <a:t>4</a:t>
                      </a: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r>
                        <a:rPr lang="en-US" sz="1100" b="0" i="0" u="none" strike="noStrike" dirty="0">
                          <a:solidFill>
                            <a:srgbClr val="000000"/>
                          </a:solidFill>
                          <a:effectLst/>
                          <a:latin typeface="+mn-lt"/>
                        </a:rPr>
                        <a:t>3</a:t>
                      </a: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r>
                        <a:rPr lang="en-US" sz="1100" b="0" i="0" u="none" strike="noStrike" dirty="0">
                          <a:solidFill>
                            <a:srgbClr val="000000"/>
                          </a:solidFill>
                          <a:effectLst/>
                          <a:latin typeface="+mn-lt"/>
                        </a:rPr>
                        <a:t>2</a:t>
                      </a: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r>
                        <a:rPr lang="en-US" sz="1100" b="1" i="0" u="none" strike="noStrike" dirty="0">
                          <a:solidFill>
                            <a:schemeClr val="tx2"/>
                          </a:solidFill>
                          <a:effectLst/>
                          <a:latin typeface="+mn-lt"/>
                        </a:rPr>
                        <a:t>9</a:t>
                      </a: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r>
                        <a:rPr lang="en-US" sz="1100" b="0" i="0" u="none" strike="noStrike" dirty="0">
                          <a:solidFill>
                            <a:srgbClr val="000000"/>
                          </a:solidFill>
                          <a:effectLst/>
                          <a:latin typeface="+mn-lt"/>
                        </a:rPr>
                        <a:t>2</a:t>
                      </a: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r>
                        <a:rPr lang="en-US" sz="1100" b="0" i="0" u="none" strike="noStrike" dirty="0">
                          <a:solidFill>
                            <a:srgbClr val="000000"/>
                          </a:solidFill>
                          <a:effectLst/>
                          <a:latin typeface="+mn-lt"/>
                        </a:rPr>
                        <a:t>3</a:t>
                      </a: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r>
                        <a:rPr lang="en-US" sz="1100" b="0" i="0" u="none" strike="noStrike" dirty="0">
                          <a:solidFill>
                            <a:srgbClr val="000000"/>
                          </a:solidFill>
                          <a:effectLst/>
                          <a:latin typeface="+mn-lt"/>
                        </a:rPr>
                        <a:t>1</a:t>
                      </a: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r>
                        <a:rPr lang="en-US" sz="1100" b="0" i="0" u="none" strike="noStrike" dirty="0">
                          <a:solidFill>
                            <a:srgbClr val="000000"/>
                          </a:solidFill>
                          <a:effectLst/>
                          <a:latin typeface="+mn-lt"/>
                        </a:rPr>
                        <a:t>4</a:t>
                      </a: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dirty="0">
                        <a:solidFill>
                          <a:srgbClr val="00000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r" fontAlgn="b"/>
                      <a:r>
                        <a:rPr lang="en-US" sz="1100" b="0" i="0" u="none" strike="noStrike" dirty="0">
                          <a:solidFill>
                            <a:srgbClr val="000000"/>
                          </a:solidFill>
                          <a:effectLst/>
                          <a:latin typeface="+mn-lt"/>
                        </a:rPr>
                        <a:t>28</a:t>
                      </a:r>
                    </a:p>
                  </a:txBody>
                  <a:tcPr marL="0" marR="0" marT="0" marB="0" anchor="b">
                    <a:lnL w="6350" cap="flat" cmpd="sng" algn="ctr">
                      <a:solidFill>
                        <a:schemeClr val="bg1">
                          <a:lumMod val="65000"/>
                        </a:schemeClr>
                      </a:solidFill>
                      <a:prstDash val="solid"/>
                      <a:round/>
                      <a:headEnd type="none" w="med" len="med"/>
                      <a:tailEnd type="none" w="med" len="med"/>
                    </a:lnL>
                  </a:tcPr>
                </a:tc>
                <a:extLst>
                  <a:ext uri="{0D108BD9-81ED-4DB2-BD59-A6C34878D82A}">
                    <a16:rowId xmlns="" xmlns:a16="http://schemas.microsoft.com/office/drawing/2014/main" val="314141886"/>
                  </a:ext>
                </a:extLst>
              </a:tr>
              <a:tr h="190500">
                <a:tc>
                  <a:txBody>
                    <a:bodyPr/>
                    <a:lstStyle/>
                    <a:p>
                      <a:pPr algn="l" fontAlgn="b"/>
                      <a:r>
                        <a:rPr lang="en-US" sz="1100" b="0" i="0" u="none" strike="noStrike" dirty="0">
                          <a:solidFill>
                            <a:srgbClr val="000000"/>
                          </a:solidFill>
                          <a:effectLst/>
                          <a:latin typeface="+mn-lt"/>
                        </a:rPr>
                        <a:t>Ladder</a:t>
                      </a:r>
                    </a:p>
                  </a:txBody>
                  <a:tcPr marL="0" marR="0" marT="0" marB="0" anchor="b">
                    <a:lnR w="6350" cap="flat" cmpd="sng" algn="ctr">
                      <a:solidFill>
                        <a:schemeClr val="bg1">
                          <a:lumMod val="65000"/>
                        </a:schemeClr>
                      </a:solidFill>
                      <a:prstDash val="solid"/>
                      <a:round/>
                      <a:headEnd type="none" w="med" len="med"/>
                      <a:tailEnd type="none" w="med" len="med"/>
                    </a:lnR>
                  </a:tcPr>
                </a:tc>
                <a:tc>
                  <a:txBody>
                    <a:bodyPr/>
                    <a:lstStyle/>
                    <a:p>
                      <a:pPr algn="ctr" fontAlgn="b"/>
                      <a:r>
                        <a:rPr lang="en-US" sz="1100" b="0" i="0" u="none" strike="noStrike" dirty="0">
                          <a:solidFill>
                            <a:srgbClr val="000000"/>
                          </a:solidFill>
                          <a:effectLst/>
                          <a:latin typeface="+mn-lt"/>
                        </a:rPr>
                        <a:t>1</a:t>
                      </a: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r>
                        <a:rPr lang="en-US" sz="1100" b="1" i="0" u="none" strike="noStrike" dirty="0">
                          <a:solidFill>
                            <a:schemeClr val="tx2"/>
                          </a:solidFill>
                          <a:effectLst/>
                          <a:latin typeface="+mn-lt"/>
                        </a:rPr>
                        <a:t>7</a:t>
                      </a: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r>
                        <a:rPr lang="en-US" sz="1100" b="0" i="0" u="none" strike="noStrike" dirty="0">
                          <a:solidFill>
                            <a:srgbClr val="000000"/>
                          </a:solidFill>
                          <a:effectLst/>
                          <a:latin typeface="+mn-lt"/>
                        </a:rPr>
                        <a:t>1</a:t>
                      </a: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r>
                        <a:rPr lang="en-US" sz="1100" b="0" i="0" u="none" strike="noStrike" dirty="0">
                          <a:solidFill>
                            <a:srgbClr val="000000"/>
                          </a:solidFill>
                          <a:effectLst/>
                          <a:latin typeface="+mn-lt"/>
                        </a:rPr>
                        <a:t>1</a:t>
                      </a: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r>
                        <a:rPr lang="en-US" sz="1100" b="0" i="0" u="none" strike="noStrike" dirty="0">
                          <a:solidFill>
                            <a:srgbClr val="000000"/>
                          </a:solidFill>
                          <a:effectLst/>
                          <a:latin typeface="+mn-lt"/>
                        </a:rPr>
                        <a:t>4</a:t>
                      </a: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r>
                        <a:rPr lang="en-US" sz="1100" b="0" i="0" u="none" strike="noStrike" dirty="0">
                          <a:solidFill>
                            <a:srgbClr val="000000"/>
                          </a:solidFill>
                          <a:effectLst/>
                          <a:latin typeface="+mn-lt"/>
                        </a:rPr>
                        <a:t>3</a:t>
                      </a: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r>
                        <a:rPr lang="en-US" sz="1100" b="0" i="0" u="none" strike="noStrike" dirty="0">
                          <a:solidFill>
                            <a:srgbClr val="000000"/>
                          </a:solidFill>
                          <a:effectLst/>
                          <a:latin typeface="+mn-lt"/>
                        </a:rPr>
                        <a:t>1</a:t>
                      </a: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dirty="0">
                        <a:solidFill>
                          <a:srgbClr val="00000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r>
                        <a:rPr lang="en-US" sz="1100" b="0" i="0" u="none" strike="noStrike" dirty="0">
                          <a:solidFill>
                            <a:srgbClr val="000000"/>
                          </a:solidFill>
                          <a:effectLst/>
                          <a:latin typeface="+mn-lt"/>
                        </a:rPr>
                        <a:t>1</a:t>
                      </a: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dirty="0">
                        <a:solidFill>
                          <a:srgbClr val="00000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r>
                        <a:rPr lang="en-US" sz="1100" b="0" i="0" u="none" strike="noStrike" dirty="0">
                          <a:solidFill>
                            <a:srgbClr val="000000"/>
                          </a:solidFill>
                          <a:effectLst/>
                          <a:latin typeface="+mn-lt"/>
                        </a:rPr>
                        <a:t>2</a:t>
                      </a: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r" fontAlgn="b"/>
                      <a:r>
                        <a:rPr lang="en-US" sz="1100" b="0" i="0" u="none" strike="noStrike" dirty="0">
                          <a:solidFill>
                            <a:srgbClr val="000000"/>
                          </a:solidFill>
                          <a:effectLst/>
                          <a:latin typeface="+mn-lt"/>
                        </a:rPr>
                        <a:t>21</a:t>
                      </a:r>
                    </a:p>
                  </a:txBody>
                  <a:tcPr marL="0" marR="0" marT="0" marB="0" anchor="b">
                    <a:lnL w="6350" cap="flat" cmpd="sng" algn="ctr">
                      <a:solidFill>
                        <a:schemeClr val="bg1">
                          <a:lumMod val="65000"/>
                        </a:schemeClr>
                      </a:solidFill>
                      <a:prstDash val="solid"/>
                      <a:round/>
                      <a:headEnd type="none" w="med" len="med"/>
                      <a:tailEnd type="none" w="med" len="med"/>
                    </a:lnL>
                  </a:tcPr>
                </a:tc>
                <a:extLst>
                  <a:ext uri="{0D108BD9-81ED-4DB2-BD59-A6C34878D82A}">
                    <a16:rowId xmlns="" xmlns:a16="http://schemas.microsoft.com/office/drawing/2014/main" val="1940407047"/>
                  </a:ext>
                </a:extLst>
              </a:tr>
              <a:tr h="190500">
                <a:tc>
                  <a:txBody>
                    <a:bodyPr/>
                    <a:lstStyle/>
                    <a:p>
                      <a:pPr algn="l" fontAlgn="b"/>
                      <a:r>
                        <a:rPr lang="en-US" sz="1100" b="0" i="0" u="none" strike="noStrike" dirty="0">
                          <a:solidFill>
                            <a:srgbClr val="000000"/>
                          </a:solidFill>
                          <a:effectLst/>
                          <a:latin typeface="+mn-lt"/>
                        </a:rPr>
                        <a:t>Scaffold</a:t>
                      </a:r>
                    </a:p>
                  </a:txBody>
                  <a:tcPr marL="0" marR="0" marT="0" marB="0" anchor="b">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dirty="0">
                        <a:solidFill>
                          <a:srgbClr val="00000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r>
                        <a:rPr lang="en-US" sz="1100" b="0" i="0" u="none" strike="noStrike" dirty="0">
                          <a:solidFill>
                            <a:srgbClr val="000000"/>
                          </a:solidFill>
                          <a:effectLst/>
                          <a:latin typeface="+mn-lt"/>
                        </a:rPr>
                        <a:t>1</a:t>
                      </a: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r>
                        <a:rPr lang="en-US" sz="1100" b="0" i="0" u="none" strike="noStrike" dirty="0">
                          <a:solidFill>
                            <a:srgbClr val="000000"/>
                          </a:solidFill>
                          <a:effectLst/>
                          <a:latin typeface="+mn-lt"/>
                        </a:rPr>
                        <a:t>3</a:t>
                      </a: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r>
                        <a:rPr lang="en-US" sz="1100" b="0" i="0" u="none" strike="noStrike" dirty="0">
                          <a:solidFill>
                            <a:srgbClr val="000000"/>
                          </a:solidFill>
                          <a:effectLst/>
                          <a:latin typeface="+mn-lt"/>
                        </a:rPr>
                        <a:t>1</a:t>
                      </a: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dirty="0">
                        <a:solidFill>
                          <a:srgbClr val="00000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r>
                        <a:rPr lang="en-US" sz="1100" b="0" i="0" u="none" strike="noStrike" dirty="0">
                          <a:solidFill>
                            <a:srgbClr val="000000"/>
                          </a:solidFill>
                          <a:effectLst/>
                          <a:latin typeface="+mn-lt"/>
                        </a:rPr>
                        <a:t>2</a:t>
                      </a: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dirty="0">
                        <a:solidFill>
                          <a:srgbClr val="00000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dirty="0">
                        <a:solidFill>
                          <a:srgbClr val="00000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dirty="0">
                        <a:solidFill>
                          <a:srgbClr val="00000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r>
                        <a:rPr lang="en-US" sz="1100" b="0" i="0" u="none" strike="noStrike" dirty="0">
                          <a:solidFill>
                            <a:srgbClr val="000000"/>
                          </a:solidFill>
                          <a:effectLst/>
                          <a:latin typeface="+mn-lt"/>
                        </a:rPr>
                        <a:t>1</a:t>
                      </a: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dirty="0">
                        <a:solidFill>
                          <a:srgbClr val="00000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r" fontAlgn="b"/>
                      <a:r>
                        <a:rPr lang="en-US" sz="1100" b="0" i="0" u="none" strike="noStrike" dirty="0">
                          <a:solidFill>
                            <a:srgbClr val="000000"/>
                          </a:solidFill>
                          <a:effectLst/>
                          <a:latin typeface="+mn-lt"/>
                        </a:rPr>
                        <a:t>8</a:t>
                      </a:r>
                    </a:p>
                  </a:txBody>
                  <a:tcPr marL="0" marR="0" marT="0" marB="0" anchor="b">
                    <a:lnL w="6350" cap="flat" cmpd="sng" algn="ctr">
                      <a:solidFill>
                        <a:schemeClr val="bg1">
                          <a:lumMod val="65000"/>
                        </a:schemeClr>
                      </a:solidFill>
                      <a:prstDash val="solid"/>
                      <a:round/>
                      <a:headEnd type="none" w="med" len="med"/>
                      <a:tailEnd type="none" w="med" len="med"/>
                    </a:lnL>
                  </a:tcPr>
                </a:tc>
                <a:extLst>
                  <a:ext uri="{0D108BD9-81ED-4DB2-BD59-A6C34878D82A}">
                    <a16:rowId xmlns="" xmlns:a16="http://schemas.microsoft.com/office/drawing/2014/main" val="783308706"/>
                  </a:ext>
                </a:extLst>
              </a:tr>
              <a:tr h="190500">
                <a:tc>
                  <a:txBody>
                    <a:bodyPr/>
                    <a:lstStyle/>
                    <a:p>
                      <a:pPr algn="l" fontAlgn="b"/>
                      <a:r>
                        <a:rPr lang="en-US" sz="1100" b="0" i="0" u="none" strike="noStrike" dirty="0">
                          <a:solidFill>
                            <a:srgbClr val="000000"/>
                          </a:solidFill>
                          <a:effectLst/>
                          <a:latin typeface="+mn-lt"/>
                        </a:rPr>
                        <a:t>Suspended Platform</a:t>
                      </a:r>
                    </a:p>
                  </a:txBody>
                  <a:tcPr marL="0" marR="0" marT="0" marB="0" anchor="b">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dirty="0">
                        <a:solidFill>
                          <a:srgbClr val="00000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dirty="0">
                        <a:solidFill>
                          <a:srgbClr val="00000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dirty="0">
                        <a:solidFill>
                          <a:srgbClr val="00000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dirty="0">
                        <a:solidFill>
                          <a:srgbClr val="00000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dirty="0">
                        <a:solidFill>
                          <a:srgbClr val="00000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dirty="0">
                        <a:solidFill>
                          <a:srgbClr val="00000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dirty="0">
                        <a:solidFill>
                          <a:srgbClr val="00000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dirty="0">
                        <a:solidFill>
                          <a:srgbClr val="00000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dirty="0">
                        <a:solidFill>
                          <a:srgbClr val="00000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r>
                        <a:rPr lang="en-US" sz="1100" b="0" i="0" u="none" strike="noStrike" dirty="0">
                          <a:solidFill>
                            <a:srgbClr val="000000"/>
                          </a:solidFill>
                          <a:effectLst/>
                          <a:latin typeface="+mn-lt"/>
                        </a:rPr>
                        <a:t>1</a:t>
                      </a: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r>
                        <a:rPr lang="en-US" sz="1100" b="1" i="0" u="none" strike="noStrike" dirty="0">
                          <a:solidFill>
                            <a:schemeClr val="tx2"/>
                          </a:solidFill>
                          <a:effectLst/>
                          <a:latin typeface="+mn-lt"/>
                        </a:rPr>
                        <a:t>6</a:t>
                      </a: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r" fontAlgn="b"/>
                      <a:r>
                        <a:rPr lang="en-US" sz="1100" b="0" i="0" u="none" strike="noStrike" dirty="0">
                          <a:solidFill>
                            <a:srgbClr val="000000"/>
                          </a:solidFill>
                          <a:effectLst/>
                          <a:latin typeface="+mn-lt"/>
                        </a:rPr>
                        <a:t>7</a:t>
                      </a:r>
                    </a:p>
                  </a:txBody>
                  <a:tcPr marL="0" marR="0" marT="0" marB="0" anchor="b">
                    <a:lnL w="6350" cap="flat" cmpd="sng" algn="ctr">
                      <a:solidFill>
                        <a:schemeClr val="bg1">
                          <a:lumMod val="65000"/>
                        </a:schemeClr>
                      </a:solidFill>
                      <a:prstDash val="solid"/>
                      <a:round/>
                      <a:headEnd type="none" w="med" len="med"/>
                      <a:tailEnd type="none" w="med" len="med"/>
                    </a:lnL>
                  </a:tcPr>
                </a:tc>
                <a:extLst>
                  <a:ext uri="{0D108BD9-81ED-4DB2-BD59-A6C34878D82A}">
                    <a16:rowId xmlns="" xmlns:a16="http://schemas.microsoft.com/office/drawing/2014/main" val="1538351950"/>
                  </a:ext>
                </a:extLst>
              </a:tr>
              <a:tr h="190500">
                <a:tc>
                  <a:txBody>
                    <a:bodyPr/>
                    <a:lstStyle/>
                    <a:p>
                      <a:pPr algn="l" fontAlgn="b"/>
                      <a:r>
                        <a:rPr lang="en-US" sz="1100" b="0" i="0" u="none" strike="noStrike" dirty="0">
                          <a:solidFill>
                            <a:srgbClr val="000000"/>
                          </a:solidFill>
                          <a:effectLst/>
                          <a:latin typeface="+mn-lt"/>
                        </a:rPr>
                        <a:t>Floor</a:t>
                      </a:r>
                    </a:p>
                  </a:txBody>
                  <a:tcPr marL="0" marR="0" marT="0" marB="0" anchor="b">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dirty="0">
                        <a:solidFill>
                          <a:srgbClr val="00000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dirty="0">
                        <a:solidFill>
                          <a:srgbClr val="00000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r>
                        <a:rPr lang="en-US" sz="1100" b="0" i="0" u="none" strike="noStrike" dirty="0">
                          <a:solidFill>
                            <a:srgbClr val="000000"/>
                          </a:solidFill>
                          <a:effectLst/>
                          <a:latin typeface="+mn-lt"/>
                        </a:rPr>
                        <a:t>4</a:t>
                      </a: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r>
                        <a:rPr lang="en-US" sz="1100" b="0" i="0" u="none" strike="noStrike" dirty="0">
                          <a:solidFill>
                            <a:srgbClr val="000000"/>
                          </a:solidFill>
                          <a:effectLst/>
                          <a:latin typeface="+mn-lt"/>
                        </a:rPr>
                        <a:t>1</a:t>
                      </a: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dirty="0">
                        <a:solidFill>
                          <a:srgbClr val="00000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dirty="0">
                        <a:solidFill>
                          <a:srgbClr val="00000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dirty="0">
                        <a:solidFill>
                          <a:srgbClr val="00000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dirty="0">
                        <a:solidFill>
                          <a:srgbClr val="00000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dirty="0">
                        <a:solidFill>
                          <a:srgbClr val="00000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r>
                        <a:rPr lang="en-US" sz="1100" b="0" i="0" u="none" strike="noStrike" dirty="0">
                          <a:solidFill>
                            <a:srgbClr val="000000"/>
                          </a:solidFill>
                          <a:effectLst/>
                          <a:latin typeface="+mn-lt"/>
                        </a:rPr>
                        <a:t>1</a:t>
                      </a: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dirty="0">
                        <a:solidFill>
                          <a:srgbClr val="00000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r" fontAlgn="b"/>
                      <a:r>
                        <a:rPr lang="en-US" sz="1100" b="0" i="0" u="none" strike="noStrike" dirty="0">
                          <a:solidFill>
                            <a:srgbClr val="000000"/>
                          </a:solidFill>
                          <a:effectLst/>
                          <a:latin typeface="+mn-lt"/>
                        </a:rPr>
                        <a:t>6</a:t>
                      </a:r>
                    </a:p>
                  </a:txBody>
                  <a:tcPr marL="0" marR="0" marT="0" marB="0" anchor="b">
                    <a:lnL w="6350" cap="flat" cmpd="sng" algn="ctr">
                      <a:solidFill>
                        <a:schemeClr val="bg1">
                          <a:lumMod val="65000"/>
                        </a:schemeClr>
                      </a:solidFill>
                      <a:prstDash val="solid"/>
                      <a:round/>
                      <a:headEnd type="none" w="med" len="med"/>
                      <a:tailEnd type="none" w="med" len="med"/>
                    </a:lnL>
                  </a:tcPr>
                </a:tc>
                <a:extLst>
                  <a:ext uri="{0D108BD9-81ED-4DB2-BD59-A6C34878D82A}">
                    <a16:rowId xmlns="" xmlns:a16="http://schemas.microsoft.com/office/drawing/2014/main" val="3543597937"/>
                  </a:ext>
                </a:extLst>
              </a:tr>
              <a:tr h="190500">
                <a:tc>
                  <a:txBody>
                    <a:bodyPr/>
                    <a:lstStyle/>
                    <a:p>
                      <a:pPr algn="l" fontAlgn="b"/>
                      <a:r>
                        <a:rPr lang="en-US" sz="1100" b="0" i="0" u="none" strike="noStrike" dirty="0">
                          <a:solidFill>
                            <a:srgbClr val="000000"/>
                          </a:solidFill>
                          <a:effectLst/>
                          <a:latin typeface="+mn-lt"/>
                        </a:rPr>
                        <a:t>Moving Equipment</a:t>
                      </a:r>
                    </a:p>
                  </a:txBody>
                  <a:tcPr marL="0" marR="0" marT="0" marB="0" anchor="b">
                    <a:lnR w="6350" cap="flat" cmpd="sng" algn="ctr">
                      <a:solidFill>
                        <a:schemeClr val="bg1">
                          <a:lumMod val="65000"/>
                        </a:schemeClr>
                      </a:solidFill>
                      <a:prstDash val="solid"/>
                      <a:round/>
                      <a:headEnd type="none" w="med" len="med"/>
                      <a:tailEnd type="none" w="med" len="med"/>
                    </a:lnR>
                  </a:tcPr>
                </a:tc>
                <a:tc>
                  <a:txBody>
                    <a:bodyPr/>
                    <a:lstStyle/>
                    <a:p>
                      <a:pPr algn="ctr" fontAlgn="b"/>
                      <a:r>
                        <a:rPr lang="en-US" sz="1100" b="0" i="0" u="none" strike="noStrike" dirty="0">
                          <a:solidFill>
                            <a:srgbClr val="000000"/>
                          </a:solidFill>
                          <a:effectLst/>
                          <a:latin typeface="+mn-lt"/>
                        </a:rPr>
                        <a:t>1</a:t>
                      </a: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dirty="0">
                        <a:solidFill>
                          <a:srgbClr val="00000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r>
                        <a:rPr lang="en-US" sz="1100" b="0" i="0" u="none" strike="noStrike" dirty="0">
                          <a:solidFill>
                            <a:srgbClr val="000000"/>
                          </a:solidFill>
                          <a:effectLst/>
                          <a:latin typeface="+mn-lt"/>
                        </a:rPr>
                        <a:t>2</a:t>
                      </a: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dirty="0">
                        <a:solidFill>
                          <a:srgbClr val="00000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dirty="0">
                        <a:solidFill>
                          <a:srgbClr val="00000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r>
                        <a:rPr lang="en-US" sz="1100" b="0" i="0" u="none" strike="noStrike" dirty="0">
                          <a:solidFill>
                            <a:srgbClr val="000000"/>
                          </a:solidFill>
                          <a:effectLst/>
                          <a:latin typeface="+mn-lt"/>
                        </a:rPr>
                        <a:t>1</a:t>
                      </a: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dirty="0">
                        <a:solidFill>
                          <a:srgbClr val="00000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dirty="0">
                        <a:solidFill>
                          <a:srgbClr val="00000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r>
                        <a:rPr lang="en-US" sz="1100" b="0" i="0" u="none" strike="noStrike" dirty="0">
                          <a:solidFill>
                            <a:srgbClr val="000000"/>
                          </a:solidFill>
                          <a:effectLst/>
                          <a:latin typeface="+mn-lt"/>
                        </a:rPr>
                        <a:t>1</a:t>
                      </a: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dirty="0">
                        <a:solidFill>
                          <a:srgbClr val="00000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dirty="0">
                        <a:solidFill>
                          <a:srgbClr val="00000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r" fontAlgn="b"/>
                      <a:r>
                        <a:rPr lang="en-US" sz="1100" b="0" i="0" u="none" strike="noStrike" dirty="0">
                          <a:solidFill>
                            <a:srgbClr val="000000"/>
                          </a:solidFill>
                          <a:effectLst/>
                          <a:latin typeface="+mn-lt"/>
                        </a:rPr>
                        <a:t>5</a:t>
                      </a:r>
                    </a:p>
                  </a:txBody>
                  <a:tcPr marL="0" marR="0" marT="0" marB="0" anchor="b">
                    <a:lnL w="6350" cap="flat" cmpd="sng" algn="ctr">
                      <a:solidFill>
                        <a:schemeClr val="bg1">
                          <a:lumMod val="65000"/>
                        </a:schemeClr>
                      </a:solidFill>
                      <a:prstDash val="solid"/>
                      <a:round/>
                      <a:headEnd type="none" w="med" len="med"/>
                      <a:tailEnd type="none" w="med" len="med"/>
                    </a:lnL>
                  </a:tcPr>
                </a:tc>
                <a:extLst>
                  <a:ext uri="{0D108BD9-81ED-4DB2-BD59-A6C34878D82A}">
                    <a16:rowId xmlns="" xmlns:a16="http://schemas.microsoft.com/office/drawing/2014/main" val="298129135"/>
                  </a:ext>
                </a:extLst>
              </a:tr>
              <a:tr h="190500">
                <a:tc>
                  <a:txBody>
                    <a:bodyPr/>
                    <a:lstStyle/>
                    <a:p>
                      <a:pPr algn="l" fontAlgn="b"/>
                      <a:r>
                        <a:rPr lang="en-US" sz="1100" b="0" i="0" u="none" strike="noStrike" dirty="0">
                          <a:solidFill>
                            <a:srgbClr val="000000"/>
                          </a:solidFill>
                          <a:effectLst/>
                          <a:latin typeface="+mn-lt"/>
                        </a:rPr>
                        <a:t>Other</a:t>
                      </a:r>
                    </a:p>
                  </a:txBody>
                  <a:tcPr marL="0" marR="0" marT="0" marB="0" anchor="b">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dirty="0">
                        <a:solidFill>
                          <a:srgbClr val="00000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dirty="0">
                        <a:solidFill>
                          <a:srgbClr val="00000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dirty="0">
                        <a:solidFill>
                          <a:srgbClr val="00000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r>
                        <a:rPr lang="en-US" sz="1100" b="0" i="0" u="none" strike="noStrike" dirty="0">
                          <a:solidFill>
                            <a:srgbClr val="000000"/>
                          </a:solidFill>
                          <a:effectLst/>
                          <a:latin typeface="+mn-lt"/>
                        </a:rPr>
                        <a:t>1</a:t>
                      </a: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dirty="0">
                        <a:solidFill>
                          <a:srgbClr val="00000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r>
                        <a:rPr lang="en-US" sz="1100" b="0" i="0" u="none" strike="noStrike" dirty="0">
                          <a:solidFill>
                            <a:srgbClr val="000000"/>
                          </a:solidFill>
                          <a:effectLst/>
                          <a:latin typeface="+mn-lt"/>
                        </a:rPr>
                        <a:t>1</a:t>
                      </a: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dirty="0">
                        <a:solidFill>
                          <a:srgbClr val="00000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r>
                        <a:rPr lang="en-US" sz="1100" b="0" i="0" u="none" strike="noStrike" dirty="0">
                          <a:solidFill>
                            <a:srgbClr val="000000"/>
                          </a:solidFill>
                          <a:effectLst/>
                          <a:latin typeface="+mn-lt"/>
                        </a:rPr>
                        <a:t>1</a:t>
                      </a: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dirty="0">
                        <a:solidFill>
                          <a:srgbClr val="00000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dirty="0">
                        <a:solidFill>
                          <a:srgbClr val="00000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r>
                        <a:rPr lang="en-US" sz="1100" b="0" i="0" u="none" strike="noStrike" dirty="0">
                          <a:solidFill>
                            <a:srgbClr val="000000"/>
                          </a:solidFill>
                          <a:effectLst/>
                          <a:latin typeface="+mn-lt"/>
                        </a:rPr>
                        <a:t>1</a:t>
                      </a: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r" fontAlgn="b"/>
                      <a:r>
                        <a:rPr lang="en-US" sz="1100" b="0" i="0" u="none" strike="noStrike" dirty="0">
                          <a:solidFill>
                            <a:srgbClr val="000000"/>
                          </a:solidFill>
                          <a:effectLst/>
                          <a:latin typeface="+mn-lt"/>
                        </a:rPr>
                        <a:t>4</a:t>
                      </a:r>
                    </a:p>
                  </a:txBody>
                  <a:tcPr marL="0" marR="0" marT="0" marB="0" anchor="b">
                    <a:lnL w="6350" cap="flat" cmpd="sng" algn="ctr">
                      <a:solidFill>
                        <a:schemeClr val="bg1">
                          <a:lumMod val="65000"/>
                        </a:schemeClr>
                      </a:solidFill>
                      <a:prstDash val="solid"/>
                      <a:round/>
                      <a:headEnd type="none" w="med" len="med"/>
                      <a:tailEnd type="none" w="med" len="med"/>
                    </a:lnL>
                  </a:tcPr>
                </a:tc>
                <a:extLst>
                  <a:ext uri="{0D108BD9-81ED-4DB2-BD59-A6C34878D82A}">
                    <a16:rowId xmlns="" xmlns:a16="http://schemas.microsoft.com/office/drawing/2014/main" val="1317624984"/>
                  </a:ext>
                </a:extLst>
              </a:tr>
              <a:tr h="190500">
                <a:tc>
                  <a:txBody>
                    <a:bodyPr/>
                    <a:lstStyle/>
                    <a:p>
                      <a:pPr algn="l" fontAlgn="b"/>
                      <a:r>
                        <a:rPr lang="en-US" sz="1100" b="0" i="0" u="none" strike="noStrike" dirty="0">
                          <a:solidFill>
                            <a:srgbClr val="000000"/>
                          </a:solidFill>
                          <a:effectLst/>
                          <a:latin typeface="+mn-lt"/>
                        </a:rPr>
                        <a:t>Tree</a:t>
                      </a:r>
                    </a:p>
                  </a:txBody>
                  <a:tcPr marL="0" marR="0" marT="0" marB="0" anchor="b">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dirty="0">
                        <a:solidFill>
                          <a:srgbClr val="00000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dirty="0">
                        <a:solidFill>
                          <a:srgbClr val="00000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dirty="0">
                        <a:solidFill>
                          <a:srgbClr val="00000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dirty="0">
                        <a:solidFill>
                          <a:srgbClr val="00000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dirty="0">
                        <a:solidFill>
                          <a:srgbClr val="00000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dirty="0">
                        <a:solidFill>
                          <a:srgbClr val="00000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dirty="0">
                        <a:solidFill>
                          <a:srgbClr val="00000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r>
                        <a:rPr lang="en-US" sz="1100" b="0" i="0" u="none" strike="noStrike" dirty="0">
                          <a:solidFill>
                            <a:srgbClr val="000000"/>
                          </a:solidFill>
                          <a:effectLst/>
                          <a:latin typeface="+mn-lt"/>
                        </a:rPr>
                        <a:t>1</a:t>
                      </a: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r>
                        <a:rPr lang="en-US" sz="1100" b="0" i="0" u="none" strike="noStrike" dirty="0">
                          <a:solidFill>
                            <a:srgbClr val="000000"/>
                          </a:solidFill>
                          <a:effectLst/>
                          <a:latin typeface="+mn-lt"/>
                        </a:rPr>
                        <a:t>1</a:t>
                      </a: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r>
                        <a:rPr lang="en-US" sz="1100" b="0" i="0" u="none" strike="noStrike" dirty="0">
                          <a:solidFill>
                            <a:srgbClr val="000000"/>
                          </a:solidFill>
                          <a:effectLst/>
                          <a:latin typeface="+mn-lt"/>
                        </a:rPr>
                        <a:t>1</a:t>
                      </a: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dirty="0">
                        <a:solidFill>
                          <a:srgbClr val="00000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r" fontAlgn="b"/>
                      <a:r>
                        <a:rPr lang="en-US" sz="1100" b="0" i="0" u="none" strike="noStrike" dirty="0">
                          <a:solidFill>
                            <a:srgbClr val="000000"/>
                          </a:solidFill>
                          <a:effectLst/>
                          <a:latin typeface="+mn-lt"/>
                        </a:rPr>
                        <a:t>3</a:t>
                      </a:r>
                    </a:p>
                  </a:txBody>
                  <a:tcPr marL="0" marR="0" marT="0" marB="0" anchor="b">
                    <a:lnL w="6350" cap="flat" cmpd="sng" algn="ctr">
                      <a:solidFill>
                        <a:schemeClr val="bg1">
                          <a:lumMod val="65000"/>
                        </a:schemeClr>
                      </a:solidFill>
                      <a:prstDash val="solid"/>
                      <a:round/>
                      <a:headEnd type="none" w="med" len="med"/>
                      <a:tailEnd type="none" w="med" len="med"/>
                    </a:lnL>
                  </a:tcPr>
                </a:tc>
                <a:extLst>
                  <a:ext uri="{0D108BD9-81ED-4DB2-BD59-A6C34878D82A}">
                    <a16:rowId xmlns="" xmlns:a16="http://schemas.microsoft.com/office/drawing/2014/main" val="634368504"/>
                  </a:ext>
                </a:extLst>
              </a:tr>
              <a:tr h="190500">
                <a:tc>
                  <a:txBody>
                    <a:bodyPr/>
                    <a:lstStyle/>
                    <a:p>
                      <a:pPr algn="l" fontAlgn="b"/>
                      <a:r>
                        <a:rPr lang="en-US" sz="1100" b="0" i="0" u="none" strike="noStrike" dirty="0">
                          <a:solidFill>
                            <a:srgbClr val="000000"/>
                          </a:solidFill>
                          <a:effectLst/>
                          <a:latin typeface="+mn-lt"/>
                        </a:rPr>
                        <a:t>Road/Ramp/Dock</a:t>
                      </a:r>
                    </a:p>
                  </a:txBody>
                  <a:tcPr marL="0" marR="0" marT="0" marB="0" anchor="b">
                    <a:lnR w="6350" cap="flat" cmpd="sng" algn="ctr">
                      <a:solidFill>
                        <a:schemeClr val="bg1">
                          <a:lumMod val="65000"/>
                        </a:schemeClr>
                      </a:solidFill>
                      <a:prstDash val="solid"/>
                      <a:round/>
                      <a:headEnd type="none" w="med" len="med"/>
                      <a:tailEnd type="none" w="med" len="med"/>
                    </a:lnR>
                  </a:tcPr>
                </a:tc>
                <a:tc>
                  <a:txBody>
                    <a:bodyPr/>
                    <a:lstStyle/>
                    <a:p>
                      <a:pPr algn="ctr" fontAlgn="b"/>
                      <a:r>
                        <a:rPr lang="en-US" sz="1100" b="0" i="0" u="none" strike="noStrike" dirty="0">
                          <a:solidFill>
                            <a:srgbClr val="000000"/>
                          </a:solidFill>
                          <a:effectLst/>
                          <a:latin typeface="+mn-lt"/>
                        </a:rPr>
                        <a:t>1</a:t>
                      </a: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dirty="0">
                        <a:solidFill>
                          <a:srgbClr val="00000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dirty="0">
                        <a:solidFill>
                          <a:srgbClr val="00000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dirty="0">
                        <a:solidFill>
                          <a:srgbClr val="00000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r>
                        <a:rPr lang="en-US" sz="1100" b="0" i="0" u="none" strike="noStrike" dirty="0">
                          <a:solidFill>
                            <a:srgbClr val="000000"/>
                          </a:solidFill>
                          <a:effectLst/>
                          <a:latin typeface="+mn-lt"/>
                        </a:rPr>
                        <a:t>1</a:t>
                      </a: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dirty="0">
                        <a:solidFill>
                          <a:srgbClr val="00000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dirty="0">
                        <a:solidFill>
                          <a:srgbClr val="00000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dirty="0">
                        <a:solidFill>
                          <a:srgbClr val="00000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dirty="0">
                        <a:solidFill>
                          <a:srgbClr val="00000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dirty="0">
                        <a:solidFill>
                          <a:srgbClr val="00000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r>
                        <a:rPr lang="en-US" sz="1100" b="0" i="0" u="none" strike="noStrike" dirty="0">
                          <a:solidFill>
                            <a:srgbClr val="000000"/>
                          </a:solidFill>
                          <a:effectLst/>
                          <a:latin typeface="+mn-lt"/>
                        </a:rPr>
                        <a:t>1</a:t>
                      </a: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r" fontAlgn="b"/>
                      <a:r>
                        <a:rPr lang="en-US" sz="1100" b="0" i="0" u="none" strike="noStrike" dirty="0">
                          <a:solidFill>
                            <a:srgbClr val="000000"/>
                          </a:solidFill>
                          <a:effectLst/>
                          <a:latin typeface="+mn-lt"/>
                        </a:rPr>
                        <a:t>3</a:t>
                      </a:r>
                    </a:p>
                  </a:txBody>
                  <a:tcPr marL="0" marR="0" marT="0" marB="0" anchor="b">
                    <a:lnL w="6350" cap="flat" cmpd="sng" algn="ctr">
                      <a:solidFill>
                        <a:schemeClr val="bg1">
                          <a:lumMod val="65000"/>
                        </a:schemeClr>
                      </a:solidFill>
                      <a:prstDash val="solid"/>
                      <a:round/>
                      <a:headEnd type="none" w="med" len="med"/>
                      <a:tailEnd type="none" w="med" len="med"/>
                    </a:lnL>
                  </a:tcPr>
                </a:tc>
                <a:extLst>
                  <a:ext uri="{0D108BD9-81ED-4DB2-BD59-A6C34878D82A}">
                    <a16:rowId xmlns="" xmlns:a16="http://schemas.microsoft.com/office/drawing/2014/main" val="2927818487"/>
                  </a:ext>
                </a:extLst>
              </a:tr>
              <a:tr h="190500">
                <a:tc>
                  <a:txBody>
                    <a:bodyPr/>
                    <a:lstStyle/>
                    <a:p>
                      <a:pPr algn="l" fontAlgn="b"/>
                      <a:r>
                        <a:rPr lang="en-US" sz="1100" b="0" i="0" u="none" strike="noStrike" dirty="0">
                          <a:solidFill>
                            <a:srgbClr val="000000"/>
                          </a:solidFill>
                          <a:effectLst/>
                          <a:latin typeface="+mn-lt"/>
                        </a:rPr>
                        <a:t>Balcony </a:t>
                      </a:r>
                    </a:p>
                  </a:txBody>
                  <a:tcPr marL="0" marR="0" marT="0" marB="0" anchor="b">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dirty="0">
                        <a:solidFill>
                          <a:srgbClr val="00000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dirty="0">
                        <a:solidFill>
                          <a:srgbClr val="00000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dirty="0">
                        <a:solidFill>
                          <a:srgbClr val="00000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dirty="0">
                        <a:solidFill>
                          <a:srgbClr val="00000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dirty="0">
                        <a:solidFill>
                          <a:srgbClr val="00000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dirty="0">
                        <a:solidFill>
                          <a:srgbClr val="00000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dirty="0">
                        <a:solidFill>
                          <a:srgbClr val="00000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dirty="0">
                        <a:solidFill>
                          <a:srgbClr val="00000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dirty="0">
                        <a:solidFill>
                          <a:srgbClr val="00000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r>
                        <a:rPr lang="en-US" sz="1100" b="0" i="0" u="none" strike="noStrike" dirty="0">
                          <a:solidFill>
                            <a:srgbClr val="000000"/>
                          </a:solidFill>
                          <a:effectLst/>
                          <a:latin typeface="+mn-lt"/>
                        </a:rPr>
                        <a:t>1</a:t>
                      </a: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r>
                        <a:rPr lang="en-US" sz="1100" b="0" i="0" u="none" strike="noStrike" dirty="0">
                          <a:solidFill>
                            <a:srgbClr val="000000"/>
                          </a:solidFill>
                          <a:effectLst/>
                          <a:latin typeface="+mn-lt"/>
                        </a:rPr>
                        <a:t>1</a:t>
                      </a: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r" fontAlgn="b"/>
                      <a:r>
                        <a:rPr lang="en-US" sz="1100" b="0" i="0" u="none" strike="noStrike" dirty="0">
                          <a:solidFill>
                            <a:srgbClr val="000000"/>
                          </a:solidFill>
                          <a:effectLst/>
                          <a:latin typeface="+mn-lt"/>
                        </a:rPr>
                        <a:t>2</a:t>
                      </a:r>
                    </a:p>
                  </a:txBody>
                  <a:tcPr marL="0" marR="0" marT="0" marB="0" anchor="b">
                    <a:lnL w="6350" cap="flat" cmpd="sng" algn="ctr">
                      <a:solidFill>
                        <a:schemeClr val="bg1">
                          <a:lumMod val="65000"/>
                        </a:schemeClr>
                      </a:solidFill>
                      <a:prstDash val="solid"/>
                      <a:round/>
                      <a:headEnd type="none" w="med" len="med"/>
                      <a:tailEnd type="none" w="med" len="med"/>
                    </a:lnL>
                  </a:tcPr>
                </a:tc>
                <a:extLst>
                  <a:ext uri="{0D108BD9-81ED-4DB2-BD59-A6C34878D82A}">
                    <a16:rowId xmlns="" xmlns:a16="http://schemas.microsoft.com/office/drawing/2014/main" val="2554444974"/>
                  </a:ext>
                </a:extLst>
              </a:tr>
              <a:tr h="190500">
                <a:tc>
                  <a:txBody>
                    <a:bodyPr/>
                    <a:lstStyle/>
                    <a:p>
                      <a:pPr algn="l" fontAlgn="b"/>
                      <a:r>
                        <a:rPr lang="en-US" sz="1100" b="0" i="0" u="none" strike="noStrike" dirty="0">
                          <a:solidFill>
                            <a:srgbClr val="000000"/>
                          </a:solidFill>
                          <a:effectLst/>
                          <a:latin typeface="+mn-lt"/>
                        </a:rPr>
                        <a:t>Platform</a:t>
                      </a:r>
                    </a:p>
                  </a:txBody>
                  <a:tcPr marL="0" marR="0" marT="0" marB="0" anchor="b">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dirty="0">
                        <a:solidFill>
                          <a:srgbClr val="00000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r>
                        <a:rPr lang="en-US" sz="1100" b="0" i="0" u="none" strike="noStrike" dirty="0">
                          <a:solidFill>
                            <a:srgbClr val="000000"/>
                          </a:solidFill>
                          <a:effectLst/>
                          <a:latin typeface="+mn-lt"/>
                        </a:rPr>
                        <a:t>1</a:t>
                      </a: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dirty="0">
                        <a:solidFill>
                          <a:srgbClr val="00000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r>
                        <a:rPr lang="en-US" sz="1100" b="0" i="0" u="none" strike="noStrike" dirty="0">
                          <a:solidFill>
                            <a:srgbClr val="000000"/>
                          </a:solidFill>
                          <a:effectLst/>
                          <a:latin typeface="+mn-lt"/>
                        </a:rPr>
                        <a:t>1</a:t>
                      </a: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dirty="0">
                        <a:solidFill>
                          <a:srgbClr val="00000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dirty="0">
                        <a:solidFill>
                          <a:srgbClr val="00000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dirty="0">
                        <a:solidFill>
                          <a:srgbClr val="00000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dirty="0">
                        <a:solidFill>
                          <a:srgbClr val="00000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dirty="0">
                        <a:solidFill>
                          <a:srgbClr val="00000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dirty="0">
                        <a:solidFill>
                          <a:srgbClr val="00000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fontAlgn="b"/>
                      <a:endParaRPr lang="en-US" sz="1100" b="0" i="0" u="none" strike="noStrike" dirty="0">
                        <a:solidFill>
                          <a:srgbClr val="00000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r" fontAlgn="b"/>
                      <a:r>
                        <a:rPr lang="en-US" sz="1100" b="0" i="0" u="none" strike="noStrike" dirty="0">
                          <a:solidFill>
                            <a:srgbClr val="000000"/>
                          </a:solidFill>
                          <a:effectLst/>
                          <a:latin typeface="+mn-lt"/>
                        </a:rPr>
                        <a:t>2</a:t>
                      </a:r>
                    </a:p>
                  </a:txBody>
                  <a:tcPr marL="0" marR="0" marT="0" marB="0" anchor="b">
                    <a:lnL w="6350" cap="flat" cmpd="sng" algn="ctr">
                      <a:solidFill>
                        <a:schemeClr val="bg1">
                          <a:lumMod val="65000"/>
                        </a:schemeClr>
                      </a:solidFill>
                      <a:prstDash val="solid"/>
                      <a:round/>
                      <a:headEnd type="none" w="med" len="med"/>
                      <a:tailEnd type="none" w="med" len="med"/>
                    </a:lnL>
                  </a:tcPr>
                </a:tc>
                <a:extLst>
                  <a:ext uri="{0D108BD9-81ED-4DB2-BD59-A6C34878D82A}">
                    <a16:rowId xmlns="" xmlns:a16="http://schemas.microsoft.com/office/drawing/2014/main" val="4017955016"/>
                  </a:ext>
                </a:extLst>
              </a:tr>
              <a:tr h="190500">
                <a:tc>
                  <a:txBody>
                    <a:bodyPr/>
                    <a:lstStyle/>
                    <a:p>
                      <a:pPr algn="l" fontAlgn="b"/>
                      <a:r>
                        <a:rPr lang="en-US" sz="1100" b="0" u="none" strike="noStrike" dirty="0">
                          <a:effectLst/>
                        </a:rPr>
                        <a:t>Total</a:t>
                      </a:r>
                      <a:endParaRPr lang="en-US" sz="1100" b="0" i="0" u="none" strike="noStrike" dirty="0">
                        <a:solidFill>
                          <a:srgbClr val="000000"/>
                        </a:solidFill>
                        <a:effectLst/>
                        <a:latin typeface="+mj-lt"/>
                      </a:endParaRPr>
                    </a:p>
                  </a:txBody>
                  <a:tcPr marL="0" marR="0" marT="0" marB="0" anchor="b">
                    <a:lnR w="6350" cap="flat" cmpd="sng" algn="ctr">
                      <a:solidFill>
                        <a:schemeClr val="bg1">
                          <a:lumMod val="65000"/>
                        </a:schemeClr>
                      </a:solidFill>
                      <a:prstDash val="solid"/>
                      <a:round/>
                      <a:headEnd type="none" w="med" len="med"/>
                      <a:tailEnd type="none" w="med" len="med"/>
                    </a:lnR>
                    <a:lnB w="6350" cap="flat" cmpd="sng" algn="ctr">
                      <a:solidFill>
                        <a:schemeClr val="bg1">
                          <a:lumMod val="65000"/>
                        </a:schemeClr>
                      </a:solidFill>
                      <a:prstDash val="solid"/>
                      <a:round/>
                      <a:headEnd type="none" w="med" len="med"/>
                      <a:tailEnd type="none" w="med" len="med"/>
                    </a:lnB>
                    <a:solidFill>
                      <a:schemeClr val="bg1">
                        <a:lumMod val="65000"/>
                      </a:schemeClr>
                    </a:solidFill>
                  </a:tcPr>
                </a:tc>
                <a:tc>
                  <a:txBody>
                    <a:bodyPr/>
                    <a:lstStyle/>
                    <a:p>
                      <a:pPr algn="ctr" fontAlgn="b"/>
                      <a:r>
                        <a:rPr lang="en-US" sz="1100" b="0" u="none" strike="noStrike" dirty="0">
                          <a:effectLst/>
                        </a:rPr>
                        <a:t>3</a:t>
                      </a:r>
                      <a:endParaRPr lang="en-US" sz="1100" b="0" i="0" u="none" strike="noStrike" dirty="0">
                        <a:solidFill>
                          <a:srgbClr val="000000"/>
                        </a:solidFill>
                        <a:effectLst/>
                        <a:latin typeface="+mj-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B w="6350" cap="flat" cmpd="sng" algn="ctr">
                      <a:solidFill>
                        <a:schemeClr val="bg1">
                          <a:lumMod val="65000"/>
                        </a:schemeClr>
                      </a:solidFill>
                      <a:prstDash val="solid"/>
                      <a:round/>
                      <a:headEnd type="none" w="med" len="med"/>
                      <a:tailEnd type="none" w="med" len="med"/>
                    </a:lnB>
                    <a:solidFill>
                      <a:schemeClr val="bg1">
                        <a:lumMod val="65000"/>
                      </a:schemeClr>
                    </a:solidFill>
                  </a:tcPr>
                </a:tc>
                <a:tc>
                  <a:txBody>
                    <a:bodyPr/>
                    <a:lstStyle/>
                    <a:p>
                      <a:pPr algn="ctr" fontAlgn="b"/>
                      <a:r>
                        <a:rPr lang="en-US" sz="1100" b="0" u="none" strike="noStrike" dirty="0">
                          <a:effectLst/>
                        </a:rPr>
                        <a:t>9</a:t>
                      </a:r>
                      <a:endParaRPr lang="en-US" sz="1100" b="0" i="0" u="none" strike="noStrike" dirty="0">
                        <a:solidFill>
                          <a:srgbClr val="000000"/>
                        </a:solidFill>
                        <a:effectLst/>
                        <a:latin typeface="+mj-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B w="6350" cap="flat" cmpd="sng" algn="ctr">
                      <a:solidFill>
                        <a:schemeClr val="bg1">
                          <a:lumMod val="65000"/>
                        </a:schemeClr>
                      </a:solidFill>
                      <a:prstDash val="solid"/>
                      <a:round/>
                      <a:headEnd type="none" w="med" len="med"/>
                      <a:tailEnd type="none" w="med" len="med"/>
                    </a:lnB>
                    <a:solidFill>
                      <a:schemeClr val="bg1">
                        <a:lumMod val="65000"/>
                      </a:schemeClr>
                    </a:solidFill>
                  </a:tcPr>
                </a:tc>
                <a:tc>
                  <a:txBody>
                    <a:bodyPr/>
                    <a:lstStyle/>
                    <a:p>
                      <a:pPr algn="ctr" fontAlgn="b"/>
                      <a:r>
                        <a:rPr lang="en-US" sz="1100" b="0" u="none" strike="noStrike" dirty="0">
                          <a:effectLst/>
                        </a:rPr>
                        <a:t>14</a:t>
                      </a:r>
                      <a:endParaRPr lang="en-US" sz="1100" b="0" i="0" u="none" strike="noStrike" dirty="0">
                        <a:solidFill>
                          <a:srgbClr val="000000"/>
                        </a:solidFill>
                        <a:effectLst/>
                        <a:latin typeface="+mj-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B w="6350" cap="flat" cmpd="sng" algn="ctr">
                      <a:solidFill>
                        <a:schemeClr val="bg1">
                          <a:lumMod val="65000"/>
                        </a:schemeClr>
                      </a:solidFill>
                      <a:prstDash val="solid"/>
                      <a:round/>
                      <a:headEnd type="none" w="med" len="med"/>
                      <a:tailEnd type="none" w="med" len="med"/>
                    </a:lnB>
                    <a:solidFill>
                      <a:schemeClr val="bg1">
                        <a:lumMod val="65000"/>
                      </a:schemeClr>
                    </a:solidFill>
                  </a:tcPr>
                </a:tc>
                <a:tc>
                  <a:txBody>
                    <a:bodyPr/>
                    <a:lstStyle/>
                    <a:p>
                      <a:pPr algn="ctr" fontAlgn="b"/>
                      <a:r>
                        <a:rPr lang="en-US" sz="1100" b="0" u="none" strike="noStrike" dirty="0">
                          <a:effectLst/>
                        </a:rPr>
                        <a:t>8</a:t>
                      </a:r>
                      <a:endParaRPr lang="en-US" sz="1100" b="0" i="0" u="none" strike="noStrike" dirty="0">
                        <a:solidFill>
                          <a:srgbClr val="000000"/>
                        </a:solidFill>
                        <a:effectLst/>
                        <a:latin typeface="+mj-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B w="6350" cap="flat" cmpd="sng" algn="ctr">
                      <a:solidFill>
                        <a:schemeClr val="bg1">
                          <a:lumMod val="65000"/>
                        </a:schemeClr>
                      </a:solidFill>
                      <a:prstDash val="solid"/>
                      <a:round/>
                      <a:headEnd type="none" w="med" len="med"/>
                      <a:tailEnd type="none" w="med" len="med"/>
                    </a:lnB>
                    <a:solidFill>
                      <a:schemeClr val="bg1">
                        <a:lumMod val="65000"/>
                      </a:schemeClr>
                    </a:solidFill>
                  </a:tcPr>
                </a:tc>
                <a:tc>
                  <a:txBody>
                    <a:bodyPr/>
                    <a:lstStyle/>
                    <a:p>
                      <a:pPr algn="ctr" fontAlgn="b"/>
                      <a:r>
                        <a:rPr lang="en-US" sz="1100" b="0" u="none" strike="noStrike" dirty="0">
                          <a:effectLst/>
                        </a:rPr>
                        <a:t>7</a:t>
                      </a:r>
                      <a:endParaRPr lang="en-US" sz="1100" b="0" i="0" u="none" strike="noStrike" dirty="0">
                        <a:solidFill>
                          <a:srgbClr val="000000"/>
                        </a:solidFill>
                        <a:effectLst/>
                        <a:latin typeface="+mj-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B w="6350" cap="flat" cmpd="sng" algn="ctr">
                      <a:solidFill>
                        <a:schemeClr val="bg1">
                          <a:lumMod val="65000"/>
                        </a:schemeClr>
                      </a:solidFill>
                      <a:prstDash val="solid"/>
                      <a:round/>
                      <a:headEnd type="none" w="med" len="med"/>
                      <a:tailEnd type="none" w="med" len="med"/>
                    </a:lnB>
                    <a:solidFill>
                      <a:schemeClr val="bg1">
                        <a:lumMod val="65000"/>
                      </a:schemeClr>
                    </a:solidFill>
                  </a:tcPr>
                </a:tc>
                <a:tc>
                  <a:txBody>
                    <a:bodyPr/>
                    <a:lstStyle/>
                    <a:p>
                      <a:pPr algn="ctr" fontAlgn="b"/>
                      <a:r>
                        <a:rPr lang="en-US" sz="1100" b="0" u="none" strike="noStrike" dirty="0">
                          <a:effectLst/>
                        </a:rPr>
                        <a:t>16</a:t>
                      </a:r>
                      <a:endParaRPr lang="en-US" sz="1100" b="0" i="0" u="none" strike="noStrike" dirty="0">
                        <a:solidFill>
                          <a:srgbClr val="000000"/>
                        </a:solidFill>
                        <a:effectLst/>
                        <a:latin typeface="+mj-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B w="6350" cap="flat" cmpd="sng" algn="ctr">
                      <a:solidFill>
                        <a:schemeClr val="bg1">
                          <a:lumMod val="65000"/>
                        </a:schemeClr>
                      </a:solidFill>
                      <a:prstDash val="solid"/>
                      <a:round/>
                      <a:headEnd type="none" w="med" len="med"/>
                      <a:tailEnd type="none" w="med" len="med"/>
                    </a:lnB>
                    <a:solidFill>
                      <a:schemeClr val="bg1">
                        <a:lumMod val="65000"/>
                      </a:schemeClr>
                    </a:solidFill>
                  </a:tcPr>
                </a:tc>
                <a:tc>
                  <a:txBody>
                    <a:bodyPr/>
                    <a:lstStyle/>
                    <a:p>
                      <a:pPr algn="ctr" fontAlgn="b"/>
                      <a:r>
                        <a:rPr lang="en-US" sz="1100" b="0" u="none" strike="noStrike" dirty="0">
                          <a:effectLst/>
                        </a:rPr>
                        <a:t>3</a:t>
                      </a:r>
                      <a:endParaRPr lang="en-US" sz="1100" b="0" i="0" u="none" strike="noStrike" dirty="0">
                        <a:solidFill>
                          <a:srgbClr val="000000"/>
                        </a:solidFill>
                        <a:effectLst/>
                        <a:latin typeface="+mj-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B w="6350" cap="flat" cmpd="sng" algn="ctr">
                      <a:solidFill>
                        <a:schemeClr val="bg1">
                          <a:lumMod val="65000"/>
                        </a:schemeClr>
                      </a:solidFill>
                      <a:prstDash val="solid"/>
                      <a:round/>
                      <a:headEnd type="none" w="med" len="med"/>
                      <a:tailEnd type="none" w="med" len="med"/>
                    </a:lnB>
                    <a:solidFill>
                      <a:schemeClr val="bg1">
                        <a:lumMod val="65000"/>
                      </a:schemeClr>
                    </a:solidFill>
                  </a:tcPr>
                </a:tc>
                <a:tc>
                  <a:txBody>
                    <a:bodyPr/>
                    <a:lstStyle/>
                    <a:p>
                      <a:pPr algn="ctr" fontAlgn="b"/>
                      <a:r>
                        <a:rPr lang="en-US" sz="1100" b="0" u="none" strike="noStrike" dirty="0">
                          <a:effectLst/>
                        </a:rPr>
                        <a:t>5</a:t>
                      </a:r>
                      <a:endParaRPr lang="en-US" sz="1100" b="0" i="0" u="none" strike="noStrike" dirty="0">
                        <a:solidFill>
                          <a:srgbClr val="000000"/>
                        </a:solidFill>
                        <a:effectLst/>
                        <a:latin typeface="+mj-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B w="6350" cap="flat" cmpd="sng" algn="ctr">
                      <a:solidFill>
                        <a:schemeClr val="bg1">
                          <a:lumMod val="65000"/>
                        </a:schemeClr>
                      </a:solidFill>
                      <a:prstDash val="solid"/>
                      <a:round/>
                      <a:headEnd type="none" w="med" len="med"/>
                      <a:tailEnd type="none" w="med" len="med"/>
                    </a:lnB>
                    <a:solidFill>
                      <a:schemeClr val="bg1">
                        <a:lumMod val="65000"/>
                      </a:schemeClr>
                    </a:solidFill>
                  </a:tcPr>
                </a:tc>
                <a:tc>
                  <a:txBody>
                    <a:bodyPr/>
                    <a:lstStyle/>
                    <a:p>
                      <a:pPr algn="ctr" fontAlgn="b"/>
                      <a:r>
                        <a:rPr lang="en-US" sz="1100" b="0" u="none" strike="noStrike" dirty="0">
                          <a:effectLst/>
                        </a:rPr>
                        <a:t>4</a:t>
                      </a:r>
                      <a:endParaRPr lang="en-US" sz="1100" b="0" i="0" u="none" strike="noStrike" dirty="0">
                        <a:solidFill>
                          <a:srgbClr val="000000"/>
                        </a:solidFill>
                        <a:effectLst/>
                        <a:latin typeface="+mj-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B w="6350" cap="flat" cmpd="sng" algn="ctr">
                      <a:solidFill>
                        <a:schemeClr val="bg1">
                          <a:lumMod val="65000"/>
                        </a:schemeClr>
                      </a:solidFill>
                      <a:prstDash val="solid"/>
                      <a:round/>
                      <a:headEnd type="none" w="med" len="med"/>
                      <a:tailEnd type="none" w="med" len="med"/>
                    </a:lnB>
                    <a:solidFill>
                      <a:schemeClr val="bg1">
                        <a:lumMod val="65000"/>
                      </a:schemeClr>
                    </a:solidFill>
                  </a:tcPr>
                </a:tc>
                <a:tc>
                  <a:txBody>
                    <a:bodyPr/>
                    <a:lstStyle/>
                    <a:p>
                      <a:pPr algn="ctr" fontAlgn="b"/>
                      <a:r>
                        <a:rPr lang="en-US" sz="1100" b="0" u="none" strike="noStrike" dirty="0">
                          <a:effectLst/>
                        </a:rPr>
                        <a:t>9</a:t>
                      </a:r>
                      <a:endParaRPr lang="en-US" sz="1100" b="0" i="0" u="none" strike="noStrike" dirty="0">
                        <a:solidFill>
                          <a:srgbClr val="000000"/>
                        </a:solidFill>
                        <a:effectLst/>
                        <a:latin typeface="+mj-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B w="6350" cap="flat" cmpd="sng" algn="ctr">
                      <a:solidFill>
                        <a:schemeClr val="bg1">
                          <a:lumMod val="65000"/>
                        </a:schemeClr>
                      </a:solidFill>
                      <a:prstDash val="solid"/>
                      <a:round/>
                      <a:headEnd type="none" w="med" len="med"/>
                      <a:tailEnd type="none" w="med" len="med"/>
                    </a:lnB>
                    <a:solidFill>
                      <a:schemeClr val="bg1">
                        <a:lumMod val="65000"/>
                      </a:schemeClr>
                    </a:solidFill>
                  </a:tcPr>
                </a:tc>
                <a:tc>
                  <a:txBody>
                    <a:bodyPr/>
                    <a:lstStyle/>
                    <a:p>
                      <a:pPr algn="ctr" fontAlgn="b"/>
                      <a:r>
                        <a:rPr lang="en-US" sz="1100" b="0" u="none" strike="noStrike" dirty="0">
                          <a:effectLst/>
                        </a:rPr>
                        <a:t>11</a:t>
                      </a:r>
                      <a:endParaRPr lang="en-US" sz="1100" b="0" i="0" u="none" strike="noStrike" dirty="0">
                        <a:solidFill>
                          <a:srgbClr val="000000"/>
                        </a:solidFill>
                        <a:effectLst/>
                        <a:latin typeface="+mj-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B w="6350" cap="flat" cmpd="sng" algn="ctr">
                      <a:solidFill>
                        <a:schemeClr val="bg1">
                          <a:lumMod val="65000"/>
                        </a:schemeClr>
                      </a:solidFill>
                      <a:prstDash val="solid"/>
                      <a:round/>
                      <a:headEnd type="none" w="med" len="med"/>
                      <a:tailEnd type="none" w="med" len="med"/>
                    </a:lnB>
                    <a:solidFill>
                      <a:schemeClr val="bg1">
                        <a:lumMod val="65000"/>
                      </a:schemeClr>
                    </a:solidFill>
                  </a:tcPr>
                </a:tc>
                <a:tc>
                  <a:txBody>
                    <a:bodyPr/>
                    <a:lstStyle/>
                    <a:p>
                      <a:pPr algn="r" fontAlgn="b"/>
                      <a:r>
                        <a:rPr lang="en-US" sz="1100" b="0" u="none" strike="noStrike" dirty="0">
                          <a:effectLst/>
                        </a:rPr>
                        <a:t>89</a:t>
                      </a:r>
                      <a:endParaRPr lang="en-US" sz="1100" b="0" i="0" u="none" strike="noStrike" dirty="0">
                        <a:solidFill>
                          <a:srgbClr val="000000"/>
                        </a:solidFill>
                        <a:effectLst/>
                        <a:latin typeface="+mj-lt"/>
                      </a:endParaRPr>
                    </a:p>
                  </a:txBody>
                  <a:tcPr marL="0" marR="0" marT="0" marB="0" anchor="b">
                    <a:lnL w="6350" cap="flat" cmpd="sng" algn="ctr">
                      <a:solidFill>
                        <a:schemeClr val="bg1">
                          <a:lumMod val="65000"/>
                        </a:schemeClr>
                      </a:solidFill>
                      <a:prstDash val="solid"/>
                      <a:round/>
                      <a:headEnd type="none" w="med" len="med"/>
                      <a:tailEnd type="none" w="med" len="med"/>
                    </a:lnL>
                    <a:lnB w="6350" cap="flat" cmpd="sng" algn="ctr">
                      <a:solidFill>
                        <a:schemeClr val="bg1">
                          <a:lumMod val="65000"/>
                        </a:schemeClr>
                      </a:solidFill>
                      <a:prstDash val="solid"/>
                      <a:round/>
                      <a:headEnd type="none" w="med" len="med"/>
                      <a:tailEnd type="none" w="med" len="med"/>
                    </a:lnB>
                    <a:solidFill>
                      <a:schemeClr val="bg1">
                        <a:lumMod val="65000"/>
                      </a:schemeClr>
                    </a:solidFill>
                  </a:tcPr>
                </a:tc>
                <a:extLst>
                  <a:ext uri="{0D108BD9-81ED-4DB2-BD59-A6C34878D82A}">
                    <a16:rowId xmlns="" xmlns:a16="http://schemas.microsoft.com/office/drawing/2014/main" val="3125184170"/>
                  </a:ext>
                </a:extLst>
              </a:tr>
            </a:tbl>
          </a:graphicData>
        </a:graphic>
      </p:graphicFrame>
      <p:sp>
        <p:nvSpPr>
          <p:cNvPr id="9" name="TextBox 8">
            <a:extLst>
              <a:ext uri="{FF2B5EF4-FFF2-40B4-BE49-F238E27FC236}">
                <a16:creationId xmlns="" xmlns:a16="http://schemas.microsoft.com/office/drawing/2014/main" id="{1C775932-7170-46C4-B3B6-56EB251ACD5C}"/>
              </a:ext>
            </a:extLst>
          </p:cNvPr>
          <p:cNvSpPr txBox="1"/>
          <p:nvPr/>
        </p:nvSpPr>
        <p:spPr>
          <a:xfrm>
            <a:off x="454024" y="4314102"/>
            <a:ext cx="8125953" cy="1815882"/>
          </a:xfrm>
          <a:prstGeom prst="rect">
            <a:avLst/>
          </a:prstGeom>
          <a:noFill/>
        </p:spPr>
        <p:txBody>
          <a:bodyPr wrap="square" rtlCol="0">
            <a:spAutoFit/>
          </a:bodyPr>
          <a:lstStyle/>
          <a:p>
            <a:pPr marL="342900" indent="-342900">
              <a:buFont typeface="Arial" panose="020B0604020202020204" pitchFamily="34" charset="0"/>
              <a:buChar char="•"/>
            </a:pPr>
            <a:r>
              <a:rPr lang="en-US" sz="1600" dirty="0"/>
              <a:t>31.5% of the fatal falls were from roofs (28 fatalities). Nine of these roof falls were from 6 metres. </a:t>
            </a:r>
          </a:p>
          <a:p>
            <a:pPr marL="342900" indent="-342900">
              <a:buFont typeface="Arial" panose="020B0604020202020204" pitchFamily="34" charset="0"/>
              <a:buChar char="•"/>
            </a:pPr>
            <a:r>
              <a:rPr lang="en-US" sz="1600" dirty="0"/>
              <a:t>Ladders accounted for 23.6% of fatal falls (21 fatalities). Seven of these ladder falls were from 2 metres.</a:t>
            </a:r>
          </a:p>
          <a:p>
            <a:pPr marL="342900" indent="-342900">
              <a:buFont typeface="Arial" panose="020B0604020202020204" pitchFamily="34" charset="0"/>
              <a:buChar char="•"/>
            </a:pPr>
            <a:r>
              <a:rPr lang="en-US" sz="1600" dirty="0"/>
              <a:t>There were six fatal falls from suspended platforms that were more than 20 metres.</a:t>
            </a:r>
          </a:p>
          <a:p>
            <a:pPr marL="342900" indent="-342900">
              <a:buFont typeface="Arial" panose="020B0604020202020204" pitchFamily="34" charset="0"/>
              <a:buChar char="•"/>
            </a:pPr>
            <a:r>
              <a:rPr lang="en-US" sz="1600" dirty="0"/>
              <a:t>Worker location was rolled up to a less detailed level and some heights were grouped. Note that fatalities for which heights were unknown were excluded.</a:t>
            </a:r>
          </a:p>
        </p:txBody>
      </p:sp>
    </p:spTree>
    <p:extLst>
      <p:ext uri="{BB962C8B-B14F-4D97-AF65-F5344CB8AC3E}">
        <p14:creationId xmlns:p14="http://schemas.microsoft.com/office/powerpoint/2010/main" val="2009433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4025" y="1022538"/>
            <a:ext cx="8258176" cy="549888"/>
          </a:xfrm>
        </p:spPr>
        <p:txBody>
          <a:bodyPr/>
          <a:lstStyle/>
          <a:p>
            <a:r>
              <a:rPr lang="en-US" dirty="0"/>
              <a:t>Worker Location Details</a:t>
            </a:r>
            <a:endParaRPr lang="en-CA" dirty="0"/>
          </a:p>
        </p:txBody>
      </p:sp>
      <p:sp>
        <p:nvSpPr>
          <p:cNvPr id="7" name="TextBox 6">
            <a:extLst>
              <a:ext uri="{FF2B5EF4-FFF2-40B4-BE49-F238E27FC236}">
                <a16:creationId xmlns="" xmlns:a16="http://schemas.microsoft.com/office/drawing/2014/main" id="{E3F6B274-0C3B-46A6-83F3-AB296F762806}"/>
              </a:ext>
            </a:extLst>
          </p:cNvPr>
          <p:cNvSpPr txBox="1"/>
          <p:nvPr/>
        </p:nvSpPr>
        <p:spPr>
          <a:xfrm>
            <a:off x="454024" y="4566232"/>
            <a:ext cx="8125953" cy="1815882"/>
          </a:xfrm>
          <a:prstGeom prst="rect">
            <a:avLst/>
          </a:prstGeom>
          <a:noFill/>
        </p:spPr>
        <p:txBody>
          <a:bodyPr wrap="square" rtlCol="0">
            <a:spAutoFit/>
          </a:bodyPr>
          <a:lstStyle/>
          <a:p>
            <a:pPr marL="342900" indent="-342900">
              <a:buFont typeface="+mj-lt"/>
              <a:buAutoNum type="arabicPeriod"/>
            </a:pPr>
            <a:r>
              <a:rPr lang="en-US" sz="1600" dirty="0"/>
              <a:t>The most common fall location was roof edge (20 fatalities) followed by ladder (19 fatalities).</a:t>
            </a:r>
          </a:p>
          <a:p>
            <a:pPr marL="342900" indent="-342900">
              <a:buFont typeface="+mj-lt"/>
              <a:buAutoNum type="arabicPeriod"/>
            </a:pPr>
            <a:r>
              <a:rPr lang="en-US" sz="1600" dirty="0"/>
              <a:t>Worker location is further divided by the nature of fall. For example, the breakdown of the 29 of fatal falls from roofs was as follows: roof edge 20, through skylight 5,  and through roof 4. </a:t>
            </a:r>
            <a:endParaRPr lang="en-US" sz="1600" dirty="0">
              <a:solidFill>
                <a:srgbClr val="FF0000"/>
              </a:solidFill>
            </a:endParaRPr>
          </a:p>
          <a:p>
            <a:endParaRPr lang="en-US" sz="1600" dirty="0">
              <a:solidFill>
                <a:srgbClr val="FF0000"/>
              </a:solidFill>
            </a:endParaRPr>
          </a:p>
          <a:p>
            <a:r>
              <a:rPr lang="en-US" sz="1200" dirty="0"/>
              <a:t>Note: 29 of fatal falls from roofs includes 1 fatality with </a:t>
            </a:r>
            <a:r>
              <a:rPr lang="en-US" sz="1200"/>
              <a:t>unknown height.</a:t>
            </a:r>
            <a:endParaRPr lang="en-US" sz="1200" dirty="0"/>
          </a:p>
        </p:txBody>
      </p:sp>
      <p:graphicFrame>
        <p:nvGraphicFramePr>
          <p:cNvPr id="5" name="Chart 4">
            <a:extLst>
              <a:ext uri="{FF2B5EF4-FFF2-40B4-BE49-F238E27FC236}">
                <a16:creationId xmlns="" xmlns:a16="http://schemas.microsoft.com/office/drawing/2014/main" id="{930252C6-B0C3-41FE-8866-34FC931A51D2}"/>
              </a:ext>
            </a:extLst>
          </p:cNvPr>
          <p:cNvGraphicFramePr>
            <a:graphicFrameLocks/>
          </p:cNvGraphicFramePr>
          <p:nvPr>
            <p:extLst>
              <p:ext uri="{D42A27DB-BD31-4B8C-83A1-F6EECF244321}">
                <p14:modId xmlns:p14="http://schemas.microsoft.com/office/powerpoint/2010/main" val="3088687166"/>
              </p:ext>
            </p:extLst>
          </p:nvPr>
        </p:nvGraphicFramePr>
        <p:xfrm>
          <a:off x="502194" y="1392969"/>
          <a:ext cx="8139612" cy="324761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091028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4025" y="1022538"/>
            <a:ext cx="8258176" cy="549888"/>
          </a:xfrm>
        </p:spPr>
        <p:txBody>
          <a:bodyPr/>
          <a:lstStyle/>
          <a:p>
            <a:r>
              <a:rPr lang="en-US" dirty="0"/>
              <a:t>Number of Workers on Worksite</a:t>
            </a:r>
            <a:endParaRPr lang="en-CA" dirty="0"/>
          </a:p>
        </p:txBody>
      </p:sp>
      <p:sp>
        <p:nvSpPr>
          <p:cNvPr id="7" name="TextBox 6">
            <a:extLst>
              <a:ext uri="{FF2B5EF4-FFF2-40B4-BE49-F238E27FC236}">
                <a16:creationId xmlns="" xmlns:a16="http://schemas.microsoft.com/office/drawing/2014/main" id="{E3F6B274-0C3B-46A6-83F3-AB296F762806}"/>
              </a:ext>
            </a:extLst>
          </p:cNvPr>
          <p:cNvSpPr txBox="1"/>
          <p:nvPr/>
        </p:nvSpPr>
        <p:spPr>
          <a:xfrm>
            <a:off x="454024" y="4543372"/>
            <a:ext cx="8125953" cy="1077218"/>
          </a:xfrm>
          <a:prstGeom prst="rect">
            <a:avLst/>
          </a:prstGeom>
          <a:noFill/>
        </p:spPr>
        <p:txBody>
          <a:bodyPr wrap="square" rtlCol="0">
            <a:spAutoFit/>
          </a:bodyPr>
          <a:lstStyle/>
          <a:p>
            <a:pPr marL="342900" indent="-342900">
              <a:buFont typeface="Arial" panose="020B0604020202020204" pitchFamily="34" charset="0"/>
              <a:buChar char="•"/>
            </a:pPr>
            <a:r>
              <a:rPr lang="en-US" sz="1600" dirty="0"/>
              <a:t>63.4% of the fatal falls (52 fatalities) occurred on the worksites where there were 1-3 workers present at the time of the incident </a:t>
            </a:r>
          </a:p>
          <a:p>
            <a:pPr marL="342900" indent="-342900">
              <a:buFont typeface="Arial" panose="020B0604020202020204" pitchFamily="34" charset="0"/>
              <a:buChar char="•"/>
            </a:pPr>
            <a:r>
              <a:rPr lang="en-US" sz="1600" dirty="0"/>
              <a:t>This might be due to small projects’ relative lack of formality and training compared to larger operations. </a:t>
            </a:r>
            <a:endParaRPr lang="en-US" sz="1600" dirty="0">
              <a:solidFill>
                <a:srgbClr val="FF0000"/>
              </a:solidFill>
            </a:endParaRPr>
          </a:p>
        </p:txBody>
      </p:sp>
      <p:graphicFrame>
        <p:nvGraphicFramePr>
          <p:cNvPr id="5" name="Chart 4">
            <a:extLst>
              <a:ext uri="{FF2B5EF4-FFF2-40B4-BE49-F238E27FC236}">
                <a16:creationId xmlns="" xmlns:a16="http://schemas.microsoft.com/office/drawing/2014/main" id="{AEA5C87A-D7D5-4283-BEEC-4E2A0D6C9AD5}"/>
              </a:ext>
            </a:extLst>
          </p:cNvPr>
          <p:cNvGraphicFramePr>
            <a:graphicFrameLocks/>
          </p:cNvGraphicFramePr>
          <p:nvPr>
            <p:extLst>
              <p:ext uri="{D42A27DB-BD31-4B8C-83A1-F6EECF244321}">
                <p14:modId xmlns:p14="http://schemas.microsoft.com/office/powerpoint/2010/main" val="3456772852"/>
              </p:ext>
            </p:extLst>
          </p:nvPr>
        </p:nvGraphicFramePr>
        <p:xfrm>
          <a:off x="1136789" y="1508760"/>
          <a:ext cx="6870423" cy="2743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478111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4025" y="1022538"/>
            <a:ext cx="8258176" cy="549888"/>
          </a:xfrm>
        </p:spPr>
        <p:txBody>
          <a:bodyPr/>
          <a:lstStyle/>
          <a:p>
            <a:r>
              <a:rPr lang="en-US" dirty="0"/>
              <a:t>Company Size</a:t>
            </a:r>
            <a:endParaRPr lang="en-CA" dirty="0"/>
          </a:p>
        </p:txBody>
      </p:sp>
      <p:sp>
        <p:nvSpPr>
          <p:cNvPr id="7" name="TextBox 6">
            <a:extLst>
              <a:ext uri="{FF2B5EF4-FFF2-40B4-BE49-F238E27FC236}">
                <a16:creationId xmlns="" xmlns:a16="http://schemas.microsoft.com/office/drawing/2014/main" id="{E3F6B274-0C3B-46A6-83F3-AB296F762806}"/>
              </a:ext>
            </a:extLst>
          </p:cNvPr>
          <p:cNvSpPr txBox="1"/>
          <p:nvPr/>
        </p:nvSpPr>
        <p:spPr>
          <a:xfrm>
            <a:off x="454024" y="4543372"/>
            <a:ext cx="8125953" cy="1323439"/>
          </a:xfrm>
          <a:prstGeom prst="rect">
            <a:avLst/>
          </a:prstGeom>
          <a:noFill/>
        </p:spPr>
        <p:txBody>
          <a:bodyPr wrap="square" rtlCol="0">
            <a:spAutoFit/>
          </a:bodyPr>
          <a:lstStyle/>
          <a:p>
            <a:pPr marL="285750" indent="-285750">
              <a:buFont typeface="Arial" panose="020B0604020202020204" pitchFamily="34" charset="0"/>
              <a:buChar char="•"/>
            </a:pPr>
            <a:r>
              <a:rPr lang="en-US" sz="1600" dirty="0"/>
              <a:t>The previous slide showed that most workers were working alone or in small groups at the time of the fatal fall. </a:t>
            </a:r>
          </a:p>
          <a:p>
            <a:pPr marL="285750" indent="-285750">
              <a:buFont typeface="Arial" panose="020B0604020202020204" pitchFamily="34" charset="0"/>
              <a:buChar char="•"/>
            </a:pPr>
            <a:r>
              <a:rPr lang="en-US" sz="1600" dirty="0"/>
              <a:t>This slide makes a similar point, this time on company size: Small businesses accounted for most of the fatalities. The businesses with 1-5 workers accounted for 48.9% of fatal fall (45 fatalities).</a:t>
            </a:r>
          </a:p>
        </p:txBody>
      </p:sp>
      <p:graphicFrame>
        <p:nvGraphicFramePr>
          <p:cNvPr id="6" name="Chart 5">
            <a:extLst>
              <a:ext uri="{FF2B5EF4-FFF2-40B4-BE49-F238E27FC236}">
                <a16:creationId xmlns="" xmlns:a16="http://schemas.microsoft.com/office/drawing/2014/main" id="{505EF40B-1E03-44BB-89D3-1F67DB16A5C3}"/>
              </a:ext>
            </a:extLst>
          </p:cNvPr>
          <p:cNvGraphicFramePr>
            <a:graphicFrameLocks/>
          </p:cNvGraphicFramePr>
          <p:nvPr>
            <p:extLst>
              <p:ext uri="{D42A27DB-BD31-4B8C-83A1-F6EECF244321}">
                <p14:modId xmlns:p14="http://schemas.microsoft.com/office/powerpoint/2010/main" val="1448780543"/>
              </p:ext>
            </p:extLst>
          </p:nvPr>
        </p:nvGraphicFramePr>
        <p:xfrm>
          <a:off x="2215598" y="1557186"/>
          <a:ext cx="4712804" cy="2743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38537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600" dirty="0"/>
              <a:t>Results:</a:t>
            </a:r>
            <a:br>
              <a:rPr lang="en-US" sz="6600" dirty="0"/>
            </a:br>
            <a:r>
              <a:rPr lang="en-US" sz="6600" dirty="0"/>
              <a:t>Contributing Factors</a:t>
            </a:r>
            <a:endParaRPr lang="en-CA" dirty="0"/>
          </a:p>
        </p:txBody>
      </p:sp>
    </p:spTree>
    <p:extLst>
      <p:ext uri="{BB962C8B-B14F-4D97-AF65-F5344CB8AC3E}">
        <p14:creationId xmlns:p14="http://schemas.microsoft.com/office/powerpoint/2010/main" val="42043507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normAutofit fontScale="92500" lnSpcReduction="20000"/>
          </a:bodyPr>
          <a:lstStyle/>
          <a:p>
            <a:r>
              <a:rPr lang="en-CA" dirty="0"/>
              <a:t>The </a:t>
            </a:r>
            <a:r>
              <a:rPr lang="en-CA" dirty="0" smtClean="0"/>
              <a:t>project was undertaken to better </a:t>
            </a:r>
            <a:r>
              <a:rPr lang="en-CA" dirty="0"/>
              <a:t>understand causes (“contributing factors”) and circumstances around falls from heights.</a:t>
            </a:r>
          </a:p>
          <a:p>
            <a:endParaRPr lang="en-US" dirty="0"/>
          </a:p>
          <a:p>
            <a:r>
              <a:rPr lang="en-CA" dirty="0" smtClean="0"/>
              <a:t>It involved reviewing </a:t>
            </a:r>
            <a:r>
              <a:rPr lang="en-CA" dirty="0"/>
              <a:t>and extracting information from files prepared by ministry inspectors about fatal injuries to better understand contributing factors</a:t>
            </a:r>
            <a:r>
              <a:rPr lang="en-CA" dirty="0" smtClean="0"/>
              <a:t>.</a:t>
            </a:r>
          </a:p>
          <a:p>
            <a:endParaRPr lang="en-US" dirty="0"/>
          </a:p>
          <a:p>
            <a:r>
              <a:rPr lang="en-US" dirty="0"/>
              <a:t>This included a review of 92 fall from height fatality </a:t>
            </a:r>
            <a:r>
              <a:rPr lang="en-US" dirty="0" smtClean="0"/>
              <a:t>events </a:t>
            </a:r>
            <a:r>
              <a:rPr lang="en-US" dirty="0"/>
              <a:t>that occurred from 2009 to 2016 (excludes slips, trips, staircases</a:t>
            </a:r>
            <a:r>
              <a:rPr lang="en-US" dirty="0" smtClean="0"/>
              <a:t>).</a:t>
            </a:r>
            <a:endParaRPr lang="en-US" dirty="0"/>
          </a:p>
          <a:p>
            <a:pPr marL="0" indent="0">
              <a:buNone/>
            </a:pPr>
            <a:endParaRPr lang="en-CA" dirty="0"/>
          </a:p>
          <a:p>
            <a:pPr marL="0" indent="0">
              <a:buNone/>
            </a:pPr>
            <a:endParaRPr lang="en-CA" sz="2800" dirty="0"/>
          </a:p>
          <a:p>
            <a:pPr marL="0" indent="0">
              <a:buNone/>
            </a:pPr>
            <a:endParaRPr lang="en-CA" dirty="0"/>
          </a:p>
          <a:p>
            <a:endParaRPr lang="en-CA" dirty="0"/>
          </a:p>
        </p:txBody>
      </p:sp>
      <p:sp>
        <p:nvSpPr>
          <p:cNvPr id="3" name="Title 2"/>
          <p:cNvSpPr>
            <a:spLocks noGrp="1"/>
          </p:cNvSpPr>
          <p:nvPr>
            <p:ph type="title"/>
          </p:nvPr>
        </p:nvSpPr>
        <p:spPr/>
        <p:txBody>
          <a:bodyPr/>
          <a:lstStyle/>
          <a:p>
            <a:r>
              <a:rPr lang="en-US" dirty="0" smtClean="0"/>
              <a:t/>
            </a:r>
            <a:br>
              <a:rPr lang="en-US" dirty="0" smtClean="0"/>
            </a:br>
            <a:r>
              <a:rPr lang="en-US" dirty="0" smtClean="0"/>
              <a:t>Project Overview</a:t>
            </a:r>
            <a:endParaRPr lang="en-CA" dirty="0"/>
          </a:p>
        </p:txBody>
      </p:sp>
    </p:spTree>
    <p:extLst>
      <p:ext uri="{BB962C8B-B14F-4D97-AF65-F5344CB8AC3E}">
        <p14:creationId xmlns:p14="http://schemas.microsoft.com/office/powerpoint/2010/main" val="5983990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454024" y="1958132"/>
            <a:ext cx="8258175" cy="3861570"/>
          </a:xfrm>
        </p:spPr>
        <p:txBody>
          <a:bodyPr>
            <a:normAutofit/>
          </a:bodyPr>
          <a:lstStyle/>
          <a:p>
            <a:r>
              <a:rPr lang="en-CA" sz="2400" dirty="0"/>
              <a:t>A contributing factor is defined as an issue pertinent to a fall, which may not have caused the fatality alone or directly, but whose presence increased the likelihood of a fall.</a:t>
            </a:r>
          </a:p>
          <a:p>
            <a:r>
              <a:rPr lang="en-CA" sz="2400" dirty="0"/>
              <a:t>A list of 13 contributing factors based on common hazards and themes was produced.</a:t>
            </a:r>
          </a:p>
          <a:p>
            <a:r>
              <a:rPr lang="en-CA" sz="2400" dirty="0"/>
              <a:t>The 92 fatalities were then reviewed and assigned relevant factors.</a:t>
            </a:r>
          </a:p>
          <a:p>
            <a:r>
              <a:rPr lang="en-US" sz="2400" dirty="0"/>
              <a:t>Each fatality had anywhere between 1 and 6 factors.</a:t>
            </a:r>
          </a:p>
        </p:txBody>
      </p:sp>
      <p:sp>
        <p:nvSpPr>
          <p:cNvPr id="3" name="Title 2"/>
          <p:cNvSpPr>
            <a:spLocks noGrp="1"/>
          </p:cNvSpPr>
          <p:nvPr>
            <p:ph type="title"/>
          </p:nvPr>
        </p:nvSpPr>
        <p:spPr>
          <a:xfrm>
            <a:off x="454025" y="1038299"/>
            <a:ext cx="8258176" cy="919832"/>
          </a:xfrm>
        </p:spPr>
        <p:txBody>
          <a:bodyPr/>
          <a:lstStyle/>
          <a:p>
            <a:r>
              <a:rPr lang="en-CA" dirty="0"/>
              <a:t>Contributing Factor Methodology</a:t>
            </a:r>
          </a:p>
        </p:txBody>
      </p:sp>
    </p:spTree>
    <p:extLst>
      <p:ext uri="{BB962C8B-B14F-4D97-AF65-F5344CB8AC3E}">
        <p14:creationId xmlns:p14="http://schemas.microsoft.com/office/powerpoint/2010/main" val="26700890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4025" y="961570"/>
            <a:ext cx="8258176" cy="419625"/>
          </a:xfrm>
        </p:spPr>
        <p:txBody>
          <a:bodyPr/>
          <a:lstStyle/>
          <a:p>
            <a:r>
              <a:rPr lang="en-CA" dirty="0"/>
              <a:t>List of Factors</a:t>
            </a:r>
            <a:endParaRPr lang="en-CA" b="0" dirty="0"/>
          </a:p>
        </p:txBody>
      </p:sp>
      <p:graphicFrame>
        <p:nvGraphicFramePr>
          <p:cNvPr id="5" name="Table 4"/>
          <p:cNvGraphicFramePr>
            <a:graphicFrameLocks noGrp="1"/>
          </p:cNvGraphicFramePr>
          <p:nvPr>
            <p:extLst>
              <p:ext uri="{D42A27DB-BD31-4B8C-83A1-F6EECF244321}">
                <p14:modId xmlns:p14="http://schemas.microsoft.com/office/powerpoint/2010/main" val="828582357"/>
              </p:ext>
            </p:extLst>
          </p:nvPr>
        </p:nvGraphicFramePr>
        <p:xfrm>
          <a:off x="510173" y="1536491"/>
          <a:ext cx="8179802" cy="4433110"/>
        </p:xfrm>
        <a:graphic>
          <a:graphicData uri="http://schemas.openxmlformats.org/drawingml/2006/table">
            <a:tbl>
              <a:tblPr firstRow="1" bandRow="1">
                <a:tableStyleId>{9D7B26C5-4107-4FEC-AEDC-1716B250A1EF}</a:tableStyleId>
              </a:tblPr>
              <a:tblGrid>
                <a:gridCol w="2675237">
                  <a:extLst>
                    <a:ext uri="{9D8B030D-6E8A-4147-A177-3AD203B41FA5}">
                      <a16:colId xmlns="" xmlns:a16="http://schemas.microsoft.com/office/drawing/2014/main" val="20000"/>
                    </a:ext>
                  </a:extLst>
                </a:gridCol>
                <a:gridCol w="5504565">
                  <a:extLst>
                    <a:ext uri="{9D8B030D-6E8A-4147-A177-3AD203B41FA5}">
                      <a16:colId xmlns="" xmlns:a16="http://schemas.microsoft.com/office/drawing/2014/main" val="20001"/>
                    </a:ext>
                  </a:extLst>
                </a:gridCol>
              </a:tblGrid>
              <a:tr h="320837">
                <a:tc>
                  <a:txBody>
                    <a:bodyPr/>
                    <a:lstStyle/>
                    <a:p>
                      <a:pPr algn="l" fontAlgn="b"/>
                      <a:r>
                        <a:rPr lang="en-US" sz="1400" b="1" i="0" u="none" strike="noStrike" dirty="0">
                          <a:solidFill>
                            <a:srgbClr val="000000"/>
                          </a:solidFill>
                          <a:effectLst/>
                          <a:latin typeface="Calibri" panose="020F0502020204030204" pitchFamily="34" charset="0"/>
                        </a:rPr>
                        <a:t>Factor</a:t>
                      </a:r>
                    </a:p>
                  </a:txBody>
                  <a:tcPr marL="0" marR="0" marT="0" marB="0" anchor="ctr"/>
                </a:tc>
                <a:tc>
                  <a:txBody>
                    <a:bodyPr/>
                    <a:lstStyle/>
                    <a:p>
                      <a:pPr algn="l" fontAlgn="b"/>
                      <a:r>
                        <a:rPr lang="en-US" sz="1400" b="1" i="0" u="none" strike="noStrike" dirty="0">
                          <a:solidFill>
                            <a:srgbClr val="000000"/>
                          </a:solidFill>
                          <a:effectLst/>
                          <a:latin typeface="Calibri" panose="020F0502020204030204" pitchFamily="34" charset="0"/>
                        </a:rPr>
                        <a:t>Description</a:t>
                      </a:r>
                    </a:p>
                  </a:txBody>
                  <a:tcPr marL="0" marR="0" marT="0" marB="0" anchor="ctr"/>
                </a:tc>
                <a:extLst>
                  <a:ext uri="{0D108BD9-81ED-4DB2-BD59-A6C34878D82A}">
                    <a16:rowId xmlns="" xmlns:a16="http://schemas.microsoft.com/office/drawing/2014/main" val="10000"/>
                  </a:ext>
                </a:extLst>
              </a:tr>
              <a:tr h="459363">
                <a:tc>
                  <a:txBody>
                    <a:bodyPr/>
                    <a:lstStyle/>
                    <a:p>
                      <a:pPr algn="l" fontAlgn="b"/>
                      <a:r>
                        <a:rPr lang="en-US" sz="1100" b="0" i="0" u="none" strike="noStrike" dirty="0">
                          <a:solidFill>
                            <a:srgbClr val="000000"/>
                          </a:solidFill>
                          <a:effectLst/>
                          <a:latin typeface="Calibri" panose="020F0502020204030204" pitchFamily="34" charset="0"/>
                        </a:rPr>
                        <a:t>Not Wearing PPE</a:t>
                      </a:r>
                    </a:p>
                  </a:txBody>
                  <a:tcPr marL="0" marR="0" marT="0" marB="0" anchor="ctr"/>
                </a:tc>
                <a:tc>
                  <a:txBody>
                    <a:bodyPr/>
                    <a:lstStyle/>
                    <a:p>
                      <a:pPr algn="l" fontAlgn="b"/>
                      <a:r>
                        <a:rPr lang="en-CA" sz="1100" b="0" i="0" u="none" strike="noStrike" dirty="0">
                          <a:solidFill>
                            <a:srgbClr val="000000"/>
                          </a:solidFill>
                          <a:effectLst/>
                          <a:latin typeface="Calibri" panose="020F0502020204030204" pitchFamily="34" charset="0"/>
                        </a:rPr>
                        <a:t>No PPE (e.g. fall arrest harness) was worn by worker as required</a:t>
                      </a:r>
                    </a:p>
                  </a:txBody>
                  <a:tcPr marL="0" marR="0" marT="0" marB="0" anchor="ctr"/>
                </a:tc>
                <a:extLst>
                  <a:ext uri="{0D108BD9-81ED-4DB2-BD59-A6C34878D82A}">
                    <a16:rowId xmlns="" xmlns:a16="http://schemas.microsoft.com/office/drawing/2014/main" val="10001"/>
                  </a:ext>
                </a:extLst>
              </a:tr>
              <a:tr h="331763">
                <a:tc>
                  <a:txBody>
                    <a:bodyPr/>
                    <a:lstStyle/>
                    <a:p>
                      <a:pPr algn="l" fontAlgn="b"/>
                      <a:r>
                        <a:rPr lang="en-US" sz="1100" b="0" i="0" u="none" strike="noStrike" dirty="0">
                          <a:solidFill>
                            <a:srgbClr val="000000"/>
                          </a:solidFill>
                          <a:effectLst/>
                          <a:latin typeface="Calibri" panose="020F0502020204030204" pitchFamily="34" charset="0"/>
                        </a:rPr>
                        <a:t>Wearing PPE Improperly</a:t>
                      </a:r>
                    </a:p>
                  </a:txBody>
                  <a:tcPr marL="0" marR="0" marT="0" marB="0" anchor="ctr"/>
                </a:tc>
                <a:tc>
                  <a:txBody>
                    <a:bodyPr/>
                    <a:lstStyle/>
                    <a:p>
                      <a:pPr algn="l" fontAlgn="b"/>
                      <a:r>
                        <a:rPr lang="en-US" sz="1100" b="0" i="0" u="none" strike="noStrike" dirty="0">
                          <a:solidFill>
                            <a:srgbClr val="000000"/>
                          </a:solidFill>
                          <a:effectLst/>
                          <a:latin typeface="Calibri" panose="020F0502020204030204" pitchFamily="34" charset="0"/>
                        </a:rPr>
                        <a:t>Worker wore PPE incorrectly</a:t>
                      </a:r>
                    </a:p>
                  </a:txBody>
                  <a:tcPr marL="0" marR="0" marT="0" marB="0" anchor="ctr"/>
                </a:tc>
                <a:extLst>
                  <a:ext uri="{0D108BD9-81ED-4DB2-BD59-A6C34878D82A}">
                    <a16:rowId xmlns="" xmlns:a16="http://schemas.microsoft.com/office/drawing/2014/main" val="10002"/>
                  </a:ext>
                </a:extLst>
              </a:tr>
              <a:tr h="331763">
                <a:tc>
                  <a:txBody>
                    <a:bodyPr/>
                    <a:lstStyle/>
                    <a:p>
                      <a:pPr algn="l" fontAlgn="b"/>
                      <a:r>
                        <a:rPr lang="en-US" sz="1100" b="0" i="0" u="none" strike="noStrike" dirty="0">
                          <a:solidFill>
                            <a:srgbClr val="000000"/>
                          </a:solidFill>
                          <a:effectLst/>
                          <a:latin typeface="Calibri" panose="020F0502020204030204" pitchFamily="34" charset="0"/>
                        </a:rPr>
                        <a:t>Lack of Falls Training</a:t>
                      </a:r>
                    </a:p>
                  </a:txBody>
                  <a:tcPr marL="0" marR="0" marT="0" marB="0" anchor="ctr"/>
                </a:tc>
                <a:tc>
                  <a:txBody>
                    <a:bodyPr/>
                    <a:lstStyle/>
                    <a:p>
                      <a:pPr algn="l" fontAlgn="b"/>
                      <a:r>
                        <a:rPr lang="en-CA" sz="1100" b="0" i="0" u="none" strike="noStrike" dirty="0">
                          <a:solidFill>
                            <a:srgbClr val="000000"/>
                          </a:solidFill>
                          <a:effectLst/>
                          <a:latin typeface="Calibri" panose="020F0502020204030204" pitchFamily="34" charset="0"/>
                        </a:rPr>
                        <a:t>Worker did not have any fall specific training</a:t>
                      </a:r>
                    </a:p>
                  </a:txBody>
                  <a:tcPr marL="0" marR="0" marT="0" marB="0" anchor="ctr"/>
                </a:tc>
                <a:extLst>
                  <a:ext uri="{0D108BD9-81ED-4DB2-BD59-A6C34878D82A}">
                    <a16:rowId xmlns="" xmlns:a16="http://schemas.microsoft.com/office/drawing/2014/main" val="10003"/>
                  </a:ext>
                </a:extLst>
              </a:tr>
              <a:tr h="331763">
                <a:tc>
                  <a:txBody>
                    <a:bodyPr/>
                    <a:lstStyle/>
                    <a:p>
                      <a:pPr algn="l" fontAlgn="b"/>
                      <a:r>
                        <a:rPr lang="en-US" sz="1100" b="0" i="0" u="none" strike="noStrike" dirty="0">
                          <a:solidFill>
                            <a:srgbClr val="000000"/>
                          </a:solidFill>
                          <a:effectLst/>
                          <a:latin typeface="Calibri" panose="020F0502020204030204" pitchFamily="34" charset="0"/>
                        </a:rPr>
                        <a:t>Lack of Worksite Instruction</a:t>
                      </a:r>
                    </a:p>
                  </a:txBody>
                  <a:tcPr marL="0" marR="0" marT="0" marB="0" anchor="ctr"/>
                </a:tc>
                <a:tc>
                  <a:txBody>
                    <a:bodyPr/>
                    <a:lstStyle/>
                    <a:p>
                      <a:pPr algn="l" fontAlgn="b"/>
                      <a:r>
                        <a:rPr lang="en-CA" sz="1100" b="0" i="0" u="none" strike="noStrike" dirty="0">
                          <a:solidFill>
                            <a:srgbClr val="000000"/>
                          </a:solidFill>
                          <a:effectLst/>
                          <a:latin typeface="Calibri" panose="020F0502020204030204" pitchFamily="34" charset="0"/>
                        </a:rPr>
                        <a:t>Worker did not receive training or instruction specific to their worksite and its hazards</a:t>
                      </a:r>
                    </a:p>
                  </a:txBody>
                  <a:tcPr marL="0" marR="0" marT="0" marB="0" anchor="ctr"/>
                </a:tc>
                <a:extLst>
                  <a:ext uri="{0D108BD9-81ED-4DB2-BD59-A6C34878D82A}">
                    <a16:rowId xmlns="" xmlns:a16="http://schemas.microsoft.com/office/drawing/2014/main" val="10004"/>
                  </a:ext>
                </a:extLst>
              </a:tr>
              <a:tr h="331763">
                <a:tc>
                  <a:txBody>
                    <a:bodyPr/>
                    <a:lstStyle/>
                    <a:p>
                      <a:pPr algn="l" fontAlgn="b"/>
                      <a:r>
                        <a:rPr lang="en-US" sz="1100" b="0" i="0" u="none" strike="noStrike" dirty="0">
                          <a:solidFill>
                            <a:srgbClr val="000000"/>
                          </a:solidFill>
                          <a:effectLst/>
                          <a:latin typeface="Calibri" panose="020F0502020204030204" pitchFamily="34" charset="0"/>
                        </a:rPr>
                        <a:t>Unsafe Behavior/Misjudgment</a:t>
                      </a:r>
                    </a:p>
                  </a:txBody>
                  <a:tcPr marL="0" marR="0" marT="0" marB="0" anchor="ctr"/>
                </a:tc>
                <a:tc>
                  <a:txBody>
                    <a:bodyPr/>
                    <a:lstStyle/>
                    <a:p>
                      <a:pPr algn="l" fontAlgn="b"/>
                      <a:r>
                        <a:rPr lang="en-CA" sz="1100" b="0" i="0" u="none" strike="noStrike" dirty="0">
                          <a:solidFill>
                            <a:srgbClr val="000000"/>
                          </a:solidFill>
                          <a:effectLst/>
                          <a:latin typeface="Calibri" panose="020F0502020204030204" pitchFamily="34" charset="0"/>
                        </a:rPr>
                        <a:t>Worker knowingly behaved in an unsafe manner or misjudged a clear hazard</a:t>
                      </a:r>
                    </a:p>
                  </a:txBody>
                  <a:tcPr marL="0" marR="0" marT="0" marB="0" anchor="ctr"/>
                </a:tc>
                <a:extLst>
                  <a:ext uri="{0D108BD9-81ED-4DB2-BD59-A6C34878D82A}">
                    <a16:rowId xmlns="" xmlns:a16="http://schemas.microsoft.com/office/drawing/2014/main" val="10005"/>
                  </a:ext>
                </a:extLst>
              </a:tr>
              <a:tr h="331763">
                <a:tc>
                  <a:txBody>
                    <a:bodyPr/>
                    <a:lstStyle/>
                    <a:p>
                      <a:pPr algn="l" fontAlgn="b"/>
                      <a:r>
                        <a:rPr lang="en-US" sz="1100" b="0" i="0" u="none" strike="noStrike" dirty="0">
                          <a:solidFill>
                            <a:srgbClr val="000000"/>
                          </a:solidFill>
                          <a:effectLst/>
                          <a:latin typeface="Calibri" panose="020F0502020204030204" pitchFamily="34" charset="0"/>
                        </a:rPr>
                        <a:t>Overexertion and Unusual Control</a:t>
                      </a:r>
                    </a:p>
                  </a:txBody>
                  <a:tcPr marL="0" marR="0" marT="0" marB="0" anchor="ctr"/>
                </a:tc>
                <a:tc>
                  <a:txBody>
                    <a:bodyPr/>
                    <a:lstStyle/>
                    <a:p>
                      <a:pPr algn="l" fontAlgn="b"/>
                      <a:r>
                        <a:rPr lang="en-CA" sz="1100" b="0" i="0" u="none" strike="noStrike" dirty="0">
                          <a:solidFill>
                            <a:srgbClr val="000000"/>
                          </a:solidFill>
                          <a:effectLst/>
                          <a:latin typeface="Calibri" panose="020F0502020204030204" pitchFamily="34" charset="0"/>
                        </a:rPr>
                        <a:t>Incident caused by worker fatigue or impairment</a:t>
                      </a:r>
                    </a:p>
                  </a:txBody>
                  <a:tcPr marL="0" marR="0" marT="0" marB="0" anchor="ctr"/>
                </a:tc>
                <a:extLst>
                  <a:ext uri="{0D108BD9-81ED-4DB2-BD59-A6C34878D82A}">
                    <a16:rowId xmlns="" xmlns:a16="http://schemas.microsoft.com/office/drawing/2014/main" val="10006"/>
                  </a:ext>
                </a:extLst>
              </a:tr>
              <a:tr h="331763">
                <a:tc>
                  <a:txBody>
                    <a:bodyPr/>
                    <a:lstStyle/>
                    <a:p>
                      <a:pPr algn="l" fontAlgn="b"/>
                      <a:r>
                        <a:rPr lang="en-CA" sz="1100" b="0" i="0" u="none" strike="noStrike" dirty="0">
                          <a:solidFill>
                            <a:srgbClr val="000000"/>
                          </a:solidFill>
                          <a:effectLst/>
                          <a:latin typeface="Calibri" panose="020F0502020204030204" pitchFamily="34" charset="0"/>
                        </a:rPr>
                        <a:t>Pushed or </a:t>
                      </a:r>
                      <a:r>
                        <a:rPr lang="en-CA" sz="1100" b="0" i="0" u="none" strike="noStrike" dirty="0" smtClean="0">
                          <a:solidFill>
                            <a:srgbClr val="000000"/>
                          </a:solidFill>
                          <a:effectLst/>
                          <a:latin typeface="Calibri" panose="020F0502020204030204" pitchFamily="34" charset="0"/>
                        </a:rPr>
                        <a:t>Struck by </a:t>
                      </a:r>
                      <a:r>
                        <a:rPr lang="en-CA" sz="1100" b="0" i="0" u="none" strike="noStrike" dirty="0">
                          <a:solidFill>
                            <a:srgbClr val="000000"/>
                          </a:solidFill>
                          <a:effectLst/>
                          <a:latin typeface="Calibri" panose="020F0502020204030204" pitchFamily="34" charset="0"/>
                        </a:rPr>
                        <a:t>Object</a:t>
                      </a:r>
                    </a:p>
                  </a:txBody>
                  <a:tcPr marL="0" marR="0" marT="0" marB="0" anchor="ctr"/>
                </a:tc>
                <a:tc>
                  <a:txBody>
                    <a:bodyPr/>
                    <a:lstStyle/>
                    <a:p>
                      <a:pPr algn="l" fontAlgn="b"/>
                      <a:r>
                        <a:rPr lang="en-CA" sz="1100" b="0" i="0" u="none" strike="noStrike" dirty="0">
                          <a:solidFill>
                            <a:srgbClr val="000000"/>
                          </a:solidFill>
                          <a:effectLst/>
                          <a:latin typeface="Calibri" panose="020F0502020204030204" pitchFamily="34" charset="0"/>
                        </a:rPr>
                        <a:t>Worker hurt or made to fall by object</a:t>
                      </a:r>
                    </a:p>
                  </a:txBody>
                  <a:tcPr marL="0" marR="0" marT="0" marB="0" anchor="ctr"/>
                </a:tc>
                <a:extLst>
                  <a:ext uri="{0D108BD9-81ED-4DB2-BD59-A6C34878D82A}">
                    <a16:rowId xmlns="" xmlns:a16="http://schemas.microsoft.com/office/drawing/2014/main" val="10007"/>
                  </a:ext>
                </a:extLst>
              </a:tr>
              <a:tr h="331763">
                <a:tc>
                  <a:txBody>
                    <a:bodyPr/>
                    <a:lstStyle/>
                    <a:p>
                      <a:pPr algn="l" fontAlgn="b"/>
                      <a:r>
                        <a:rPr lang="en-US" sz="1100" b="0" i="0" u="none" strike="noStrike" dirty="0">
                          <a:solidFill>
                            <a:srgbClr val="000000"/>
                          </a:solidFill>
                          <a:effectLst/>
                          <a:latin typeface="Calibri" panose="020F0502020204030204" pitchFamily="34" charset="0"/>
                        </a:rPr>
                        <a:t>Improper Guarded</a:t>
                      </a:r>
                    </a:p>
                  </a:txBody>
                  <a:tcPr marL="0" marR="0" marT="0" marB="0" anchor="ctr"/>
                </a:tc>
                <a:tc>
                  <a:txBody>
                    <a:bodyPr/>
                    <a:lstStyle/>
                    <a:p>
                      <a:pPr algn="l" fontAlgn="b"/>
                      <a:r>
                        <a:rPr lang="en-CA" sz="1100" b="0" i="0" u="none" strike="noStrike" dirty="0">
                          <a:solidFill>
                            <a:srgbClr val="000000"/>
                          </a:solidFill>
                          <a:effectLst/>
                          <a:latin typeface="Calibri" panose="020F0502020204030204" pitchFamily="34" charset="0"/>
                        </a:rPr>
                        <a:t>Missing or improperly installed guarding such as guardrails (balcony, opening), skylights or hole covering</a:t>
                      </a:r>
                    </a:p>
                  </a:txBody>
                  <a:tcPr marL="0" marR="0" marT="0" marB="0" anchor="ctr"/>
                </a:tc>
                <a:extLst>
                  <a:ext uri="{0D108BD9-81ED-4DB2-BD59-A6C34878D82A}">
                    <a16:rowId xmlns="" xmlns:a16="http://schemas.microsoft.com/office/drawing/2014/main" val="10008"/>
                  </a:ext>
                </a:extLst>
              </a:tr>
              <a:tr h="331763">
                <a:tc>
                  <a:txBody>
                    <a:bodyPr/>
                    <a:lstStyle/>
                    <a:p>
                      <a:pPr algn="l" fontAlgn="b"/>
                      <a:r>
                        <a:rPr lang="en-US" sz="1100" b="0" i="0" u="none" strike="noStrike" dirty="0">
                          <a:solidFill>
                            <a:srgbClr val="000000"/>
                          </a:solidFill>
                          <a:effectLst/>
                          <a:latin typeface="Calibri" panose="020F0502020204030204" pitchFamily="34" charset="0"/>
                        </a:rPr>
                        <a:t>Unsafe Ladder Use</a:t>
                      </a:r>
                    </a:p>
                  </a:txBody>
                  <a:tcPr marL="0" marR="0" marT="0" marB="0" anchor="ctr"/>
                </a:tc>
                <a:tc>
                  <a:txBody>
                    <a:bodyPr/>
                    <a:lstStyle/>
                    <a:p>
                      <a:pPr algn="l" fontAlgn="b"/>
                      <a:r>
                        <a:rPr lang="en-US" sz="1100" b="0" i="0" u="none" strike="noStrike" dirty="0">
                          <a:solidFill>
                            <a:srgbClr val="000000"/>
                          </a:solidFill>
                          <a:effectLst/>
                          <a:latin typeface="Calibri" panose="020F0502020204030204" pitchFamily="34" charset="0"/>
                        </a:rPr>
                        <a:t>Ladder used inappropriately</a:t>
                      </a:r>
                    </a:p>
                  </a:txBody>
                  <a:tcPr marL="0" marR="0" marT="0" marB="0" anchor="ctr"/>
                </a:tc>
                <a:extLst>
                  <a:ext uri="{0D108BD9-81ED-4DB2-BD59-A6C34878D82A}">
                    <a16:rowId xmlns="" xmlns:a16="http://schemas.microsoft.com/office/drawing/2014/main" val="10009"/>
                  </a:ext>
                </a:extLst>
              </a:tr>
              <a:tr h="331763">
                <a:tc>
                  <a:txBody>
                    <a:bodyPr/>
                    <a:lstStyle/>
                    <a:p>
                      <a:pPr algn="l" fontAlgn="b"/>
                      <a:r>
                        <a:rPr lang="en-US" sz="1100" b="0" i="0" u="none" strike="noStrike" dirty="0">
                          <a:solidFill>
                            <a:srgbClr val="000000"/>
                          </a:solidFill>
                          <a:effectLst/>
                          <a:latin typeface="Calibri" panose="020F0502020204030204" pitchFamily="34" charset="0"/>
                        </a:rPr>
                        <a:t>Unsafe Scaffold</a:t>
                      </a:r>
                    </a:p>
                  </a:txBody>
                  <a:tcPr marL="0" marR="0" marT="0" marB="0" anchor="ctr"/>
                </a:tc>
                <a:tc>
                  <a:txBody>
                    <a:bodyPr/>
                    <a:lstStyle/>
                    <a:p>
                      <a:pPr algn="l" fontAlgn="b"/>
                      <a:r>
                        <a:rPr lang="en-US" sz="1100" b="0" i="0" u="none" strike="noStrike" dirty="0">
                          <a:solidFill>
                            <a:srgbClr val="000000"/>
                          </a:solidFill>
                          <a:effectLst/>
                          <a:latin typeface="Calibri" panose="020F0502020204030204" pitchFamily="34" charset="0"/>
                        </a:rPr>
                        <a:t>Scaffold used inappropriately</a:t>
                      </a:r>
                    </a:p>
                  </a:txBody>
                  <a:tcPr marL="0" marR="0" marT="0" marB="0" anchor="ctr"/>
                </a:tc>
                <a:extLst>
                  <a:ext uri="{0D108BD9-81ED-4DB2-BD59-A6C34878D82A}">
                    <a16:rowId xmlns="" xmlns:a16="http://schemas.microsoft.com/office/drawing/2014/main" val="10010"/>
                  </a:ext>
                </a:extLst>
              </a:tr>
              <a:tr h="331763">
                <a:tc>
                  <a:txBody>
                    <a:bodyPr/>
                    <a:lstStyle/>
                    <a:p>
                      <a:pPr algn="l" fontAlgn="b"/>
                      <a:r>
                        <a:rPr lang="en-CA" sz="1100" b="0" i="0" u="none" strike="noStrike" dirty="0">
                          <a:solidFill>
                            <a:srgbClr val="000000"/>
                          </a:solidFill>
                          <a:effectLst/>
                          <a:latin typeface="Calibri" panose="020F0502020204030204" pitchFamily="34" charset="0"/>
                        </a:rPr>
                        <a:t>Other Unsafe Tools/Equipment or Usage</a:t>
                      </a:r>
                    </a:p>
                  </a:txBody>
                  <a:tcPr marL="0" marR="0" marT="0" marB="0" anchor="ctr"/>
                </a:tc>
                <a:tc>
                  <a:txBody>
                    <a:bodyPr/>
                    <a:lstStyle/>
                    <a:p>
                      <a:pPr algn="l" fontAlgn="b"/>
                      <a:r>
                        <a:rPr lang="en-CA" sz="1100" b="0" i="0" u="none" strike="noStrike" dirty="0">
                          <a:solidFill>
                            <a:srgbClr val="000000"/>
                          </a:solidFill>
                          <a:effectLst/>
                          <a:latin typeface="Calibri" panose="020F0502020204030204" pitchFamily="34" charset="0"/>
                        </a:rPr>
                        <a:t>Tools and equipment (non-ladder or scaffold) used inappropriately</a:t>
                      </a:r>
                    </a:p>
                  </a:txBody>
                  <a:tcPr marL="0" marR="0" marT="0" marB="0" anchor="ctr"/>
                </a:tc>
                <a:extLst>
                  <a:ext uri="{0D108BD9-81ED-4DB2-BD59-A6C34878D82A}">
                    <a16:rowId xmlns="" xmlns:a16="http://schemas.microsoft.com/office/drawing/2014/main" val="10011"/>
                  </a:ext>
                </a:extLst>
              </a:tr>
              <a:tr h="331763">
                <a:tc>
                  <a:txBody>
                    <a:bodyPr/>
                    <a:lstStyle/>
                    <a:p>
                      <a:pPr algn="l" fontAlgn="b"/>
                      <a:r>
                        <a:rPr lang="en-US" sz="1100" b="0" i="0" u="none" strike="noStrike" dirty="0">
                          <a:solidFill>
                            <a:srgbClr val="000000"/>
                          </a:solidFill>
                          <a:effectLst/>
                          <a:latin typeface="Calibri" panose="020F0502020204030204" pitchFamily="34" charset="0"/>
                        </a:rPr>
                        <a:t>Harmful Conditions</a:t>
                      </a:r>
                    </a:p>
                  </a:txBody>
                  <a:tcPr marL="0" marR="0" marT="0" marB="0" anchor="ctr"/>
                </a:tc>
                <a:tc>
                  <a:txBody>
                    <a:bodyPr/>
                    <a:lstStyle/>
                    <a:p>
                      <a:pPr algn="l" fontAlgn="b"/>
                      <a:r>
                        <a:rPr lang="en-CA" sz="1100" b="0" i="0" u="none" strike="noStrike" dirty="0">
                          <a:solidFill>
                            <a:srgbClr val="000000"/>
                          </a:solidFill>
                          <a:effectLst/>
                          <a:latin typeface="Calibri" panose="020F0502020204030204" pitchFamily="34" charset="0"/>
                        </a:rPr>
                        <a:t>Worksite conditions such as weather, noise or cluttered floorspace</a:t>
                      </a:r>
                    </a:p>
                  </a:txBody>
                  <a:tcPr marL="0" marR="0" marT="0" marB="0" anchor="ctr"/>
                </a:tc>
                <a:extLst>
                  <a:ext uri="{0D108BD9-81ED-4DB2-BD59-A6C34878D82A}">
                    <a16:rowId xmlns="" xmlns:a16="http://schemas.microsoft.com/office/drawing/2014/main" val="3396700403"/>
                  </a:ext>
                </a:extLst>
              </a:tr>
            </a:tbl>
          </a:graphicData>
        </a:graphic>
      </p:graphicFrame>
    </p:spTree>
    <p:extLst>
      <p:ext uri="{BB962C8B-B14F-4D97-AF65-F5344CB8AC3E}">
        <p14:creationId xmlns:p14="http://schemas.microsoft.com/office/powerpoint/2010/main" val="16229948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4025" y="1038299"/>
            <a:ext cx="8258176" cy="919832"/>
          </a:xfrm>
        </p:spPr>
        <p:txBody>
          <a:bodyPr/>
          <a:lstStyle/>
          <a:p>
            <a:r>
              <a:rPr lang="en-US" dirty="0"/>
              <a:t>Contributing Factors: Summary Results</a:t>
            </a:r>
            <a:endParaRPr lang="en-CA" dirty="0"/>
          </a:p>
        </p:txBody>
      </p:sp>
      <p:sp>
        <p:nvSpPr>
          <p:cNvPr id="6" name="Content Placeholder 1"/>
          <p:cNvSpPr txBox="1">
            <a:spLocks/>
          </p:cNvSpPr>
          <p:nvPr/>
        </p:nvSpPr>
        <p:spPr>
          <a:xfrm>
            <a:off x="454025" y="4878009"/>
            <a:ext cx="8111638" cy="1209465"/>
          </a:xfrm>
          <a:prstGeom prst="rect">
            <a:avLst/>
          </a:prstGeom>
        </p:spPr>
        <p:txBody>
          <a:bodyPr vert="horz" lIns="0" tIns="45720" rIns="91440" bIns="45720" rtlCol="0">
            <a:normAutofit fontScale="92500"/>
          </a:bodyPr>
          <a:lstStyle>
            <a:lvl1pPr marL="228600" indent="-228600" algn="l" defTabSz="457200" rtl="0" eaLnBrk="1" latinLnBrk="0" hangingPunct="1">
              <a:spcBef>
                <a:spcPct val="20000"/>
              </a:spcBef>
              <a:buFont typeface="Arial"/>
              <a:buChar char="•"/>
              <a:defRPr sz="2500" kern="1200">
                <a:solidFill>
                  <a:schemeClr val="tx1"/>
                </a:solidFill>
                <a:latin typeface="+mn-lt"/>
                <a:ea typeface="+mn-ea"/>
                <a:cs typeface="+mn-cs"/>
              </a:defRPr>
            </a:lvl1pPr>
            <a:lvl2pPr marL="457200" indent="-228600" algn="l" defTabSz="457200" rtl="0" eaLnBrk="1" latinLnBrk="0" hangingPunct="1">
              <a:spcBef>
                <a:spcPts val="672"/>
              </a:spcBef>
              <a:buFont typeface="Arial"/>
              <a:buChar char="–"/>
              <a:defRPr sz="2100" kern="1200" baseline="0">
                <a:solidFill>
                  <a:schemeClr val="tx1"/>
                </a:solidFill>
                <a:latin typeface="+mn-lt"/>
                <a:ea typeface="+mn-ea"/>
                <a:cs typeface="+mn-cs"/>
              </a:defRPr>
            </a:lvl2pPr>
            <a:lvl3pPr marL="685800" indent="-228600" algn="l" defTabSz="457200" rtl="0" eaLnBrk="1" latinLnBrk="0" hangingPunct="1">
              <a:spcBef>
                <a:spcPts val="600"/>
              </a:spcBef>
              <a:buFont typeface="Arial"/>
              <a:buChar char="•"/>
              <a:defRPr sz="1800" kern="1200" baseline="0">
                <a:solidFill>
                  <a:schemeClr val="tx1"/>
                </a:solidFill>
                <a:latin typeface="+mn-lt"/>
                <a:ea typeface="+mn-ea"/>
                <a:cs typeface="+mn-cs"/>
              </a:defRPr>
            </a:lvl3pPr>
            <a:lvl4pPr marL="914400" indent="-228600" algn="l" defTabSz="457200" rtl="0" eaLnBrk="1" latinLnBrk="0" hangingPunct="1">
              <a:spcBef>
                <a:spcPts val="480"/>
              </a:spcBef>
              <a:buFont typeface="Arial"/>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CA" sz="1600" dirty="0"/>
              <a:t>“Lack of worksite instruction” was the most common contributing factor. It was observed in 44 of the 92 fall fatalities (47.8%). </a:t>
            </a:r>
          </a:p>
          <a:p>
            <a:r>
              <a:rPr lang="en-CA" sz="1600" dirty="0"/>
              <a:t>“Not wearing PPE” was a contributing factor in 42.4% of the fatalities, “lack of falls training” in 31.5%, “wearing PPE improperly” in 26.1%, and “improper guarding” in 23.9%.</a:t>
            </a:r>
          </a:p>
        </p:txBody>
      </p:sp>
      <p:graphicFrame>
        <p:nvGraphicFramePr>
          <p:cNvPr id="7" name="Chart 6">
            <a:extLst>
              <a:ext uri="{FF2B5EF4-FFF2-40B4-BE49-F238E27FC236}">
                <a16:creationId xmlns="" xmlns:a16="http://schemas.microsoft.com/office/drawing/2014/main" id="{82F0A930-EAA1-42FC-AB8F-61E6CD15BE43}"/>
              </a:ext>
            </a:extLst>
          </p:cNvPr>
          <p:cNvGraphicFramePr>
            <a:graphicFrameLocks/>
          </p:cNvGraphicFramePr>
          <p:nvPr>
            <p:extLst>
              <p:ext uri="{D42A27DB-BD31-4B8C-83A1-F6EECF244321}">
                <p14:modId xmlns:p14="http://schemas.microsoft.com/office/powerpoint/2010/main" val="3260066932"/>
              </p:ext>
            </p:extLst>
          </p:nvPr>
        </p:nvGraphicFramePr>
        <p:xfrm>
          <a:off x="1771650" y="1506515"/>
          <a:ext cx="5600700" cy="32385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944820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4025" y="1038299"/>
            <a:ext cx="8258176" cy="919832"/>
          </a:xfrm>
        </p:spPr>
        <p:txBody>
          <a:bodyPr/>
          <a:lstStyle/>
          <a:p>
            <a:r>
              <a:rPr lang="en-US" dirty="0"/>
              <a:t>Focus: PPE and Age</a:t>
            </a:r>
            <a:endParaRPr lang="en-CA" dirty="0"/>
          </a:p>
        </p:txBody>
      </p:sp>
      <p:sp>
        <p:nvSpPr>
          <p:cNvPr id="6" name="Content Placeholder 1"/>
          <p:cNvSpPr txBox="1">
            <a:spLocks/>
          </p:cNvSpPr>
          <p:nvPr/>
        </p:nvSpPr>
        <p:spPr>
          <a:xfrm>
            <a:off x="454025" y="4504545"/>
            <a:ext cx="8111638" cy="1454046"/>
          </a:xfrm>
          <a:prstGeom prst="rect">
            <a:avLst/>
          </a:prstGeom>
        </p:spPr>
        <p:txBody>
          <a:bodyPr vert="horz" lIns="0" tIns="45720" rIns="91440" bIns="45720" rtlCol="0">
            <a:noAutofit/>
          </a:bodyPr>
          <a:lstStyle>
            <a:lvl1pPr marL="228600" indent="-228600" algn="l" defTabSz="457200" rtl="0" eaLnBrk="1" latinLnBrk="0" hangingPunct="1">
              <a:spcBef>
                <a:spcPct val="20000"/>
              </a:spcBef>
              <a:buFont typeface="Arial"/>
              <a:buChar char="•"/>
              <a:defRPr sz="2500" kern="1200">
                <a:solidFill>
                  <a:schemeClr val="tx1"/>
                </a:solidFill>
                <a:latin typeface="+mn-lt"/>
                <a:ea typeface="+mn-ea"/>
                <a:cs typeface="+mn-cs"/>
              </a:defRPr>
            </a:lvl1pPr>
            <a:lvl2pPr marL="457200" indent="-228600" algn="l" defTabSz="457200" rtl="0" eaLnBrk="1" latinLnBrk="0" hangingPunct="1">
              <a:spcBef>
                <a:spcPts val="672"/>
              </a:spcBef>
              <a:buFont typeface="Arial"/>
              <a:buChar char="–"/>
              <a:defRPr sz="2100" kern="1200" baseline="0">
                <a:solidFill>
                  <a:schemeClr val="tx1"/>
                </a:solidFill>
                <a:latin typeface="+mn-lt"/>
                <a:ea typeface="+mn-ea"/>
                <a:cs typeface="+mn-cs"/>
              </a:defRPr>
            </a:lvl2pPr>
            <a:lvl3pPr marL="685800" indent="-228600" algn="l" defTabSz="457200" rtl="0" eaLnBrk="1" latinLnBrk="0" hangingPunct="1">
              <a:spcBef>
                <a:spcPts val="600"/>
              </a:spcBef>
              <a:buFont typeface="Arial"/>
              <a:buChar char="•"/>
              <a:defRPr sz="1800" kern="1200" baseline="0">
                <a:solidFill>
                  <a:schemeClr val="tx1"/>
                </a:solidFill>
                <a:latin typeface="+mn-lt"/>
                <a:ea typeface="+mn-ea"/>
                <a:cs typeface="+mn-cs"/>
              </a:defRPr>
            </a:lvl3pPr>
            <a:lvl4pPr marL="914400" indent="-228600" algn="l" defTabSz="457200" rtl="0" eaLnBrk="1" latinLnBrk="0" hangingPunct="1">
              <a:spcBef>
                <a:spcPts val="480"/>
              </a:spcBef>
              <a:buFont typeface="Arial"/>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CA" sz="1100" dirty="0"/>
          </a:p>
        </p:txBody>
      </p:sp>
      <p:graphicFrame>
        <p:nvGraphicFramePr>
          <p:cNvPr id="8" name="Chart 7">
            <a:extLst>
              <a:ext uri="{FF2B5EF4-FFF2-40B4-BE49-F238E27FC236}">
                <a16:creationId xmlns="" xmlns:a16="http://schemas.microsoft.com/office/drawing/2014/main" id="{AFC693C9-F717-4A43-89F1-48AC569B66A6}"/>
              </a:ext>
            </a:extLst>
          </p:cNvPr>
          <p:cNvGraphicFramePr>
            <a:graphicFrameLocks/>
          </p:cNvGraphicFramePr>
          <p:nvPr>
            <p:extLst>
              <p:ext uri="{D42A27DB-BD31-4B8C-83A1-F6EECF244321}">
                <p14:modId xmlns:p14="http://schemas.microsoft.com/office/powerpoint/2010/main" val="3887193778"/>
              </p:ext>
            </p:extLst>
          </p:nvPr>
        </p:nvGraphicFramePr>
        <p:xfrm>
          <a:off x="808191" y="1705135"/>
          <a:ext cx="7527619" cy="2743200"/>
        </p:xfrm>
        <a:graphic>
          <a:graphicData uri="http://schemas.openxmlformats.org/drawingml/2006/chart">
            <c:chart xmlns:c="http://schemas.openxmlformats.org/drawingml/2006/chart" xmlns:r="http://schemas.openxmlformats.org/officeDocument/2006/relationships" r:id="rId3"/>
          </a:graphicData>
        </a:graphic>
      </p:graphicFrame>
      <p:sp>
        <p:nvSpPr>
          <p:cNvPr id="9" name="Content Placeholder 1">
            <a:extLst>
              <a:ext uri="{FF2B5EF4-FFF2-40B4-BE49-F238E27FC236}">
                <a16:creationId xmlns="" xmlns:a16="http://schemas.microsoft.com/office/drawing/2014/main" id="{D78B6522-EA11-48C8-B26C-67DD9F81D90F}"/>
              </a:ext>
            </a:extLst>
          </p:cNvPr>
          <p:cNvSpPr txBox="1">
            <a:spLocks/>
          </p:cNvSpPr>
          <p:nvPr/>
        </p:nvSpPr>
        <p:spPr>
          <a:xfrm>
            <a:off x="488325" y="4878009"/>
            <a:ext cx="7431032" cy="1209465"/>
          </a:xfrm>
          <a:prstGeom prst="rect">
            <a:avLst/>
          </a:prstGeom>
        </p:spPr>
        <p:txBody>
          <a:bodyPr vert="horz" lIns="0" tIns="45720" rIns="91440" bIns="45720" rtlCol="0">
            <a:normAutofit/>
          </a:bodyPr>
          <a:lstStyle>
            <a:lvl1pPr marL="228600" indent="-228600" algn="l" defTabSz="457200" rtl="0" eaLnBrk="1" latinLnBrk="0" hangingPunct="1">
              <a:spcBef>
                <a:spcPct val="20000"/>
              </a:spcBef>
              <a:buFont typeface="Arial"/>
              <a:buChar char="•"/>
              <a:defRPr sz="2500" kern="1200">
                <a:solidFill>
                  <a:schemeClr val="tx1"/>
                </a:solidFill>
                <a:latin typeface="+mn-lt"/>
                <a:ea typeface="+mn-ea"/>
                <a:cs typeface="+mn-cs"/>
              </a:defRPr>
            </a:lvl1pPr>
            <a:lvl2pPr marL="457200" indent="-228600" algn="l" defTabSz="457200" rtl="0" eaLnBrk="1" latinLnBrk="0" hangingPunct="1">
              <a:spcBef>
                <a:spcPts val="672"/>
              </a:spcBef>
              <a:buFont typeface="Arial"/>
              <a:buChar char="–"/>
              <a:defRPr sz="2100" kern="1200" baseline="0">
                <a:solidFill>
                  <a:schemeClr val="tx1"/>
                </a:solidFill>
                <a:latin typeface="+mn-lt"/>
                <a:ea typeface="+mn-ea"/>
                <a:cs typeface="+mn-cs"/>
              </a:defRPr>
            </a:lvl2pPr>
            <a:lvl3pPr marL="685800" indent="-228600" algn="l" defTabSz="457200" rtl="0" eaLnBrk="1" latinLnBrk="0" hangingPunct="1">
              <a:spcBef>
                <a:spcPts val="600"/>
              </a:spcBef>
              <a:buFont typeface="Arial"/>
              <a:buChar char="•"/>
              <a:defRPr sz="1800" kern="1200" baseline="0">
                <a:solidFill>
                  <a:schemeClr val="tx1"/>
                </a:solidFill>
                <a:latin typeface="+mn-lt"/>
                <a:ea typeface="+mn-ea"/>
                <a:cs typeface="+mn-cs"/>
              </a:defRPr>
            </a:lvl3pPr>
            <a:lvl4pPr marL="914400" indent="-228600" algn="l" defTabSz="457200" rtl="0" eaLnBrk="1" latinLnBrk="0" hangingPunct="1">
              <a:spcBef>
                <a:spcPts val="480"/>
              </a:spcBef>
              <a:buFont typeface="Arial"/>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CA" sz="1600" dirty="0"/>
              <a:t>The 55-64 and 65+ age brackets indicate that PPE is more often not worn as opposed to worn incorrectly. </a:t>
            </a:r>
          </a:p>
          <a:p>
            <a:r>
              <a:rPr lang="en-CA" sz="1600" dirty="0"/>
              <a:t>This is in contrast with the younger age groups.</a:t>
            </a:r>
            <a:endParaRPr lang="en-US" dirty="0"/>
          </a:p>
        </p:txBody>
      </p:sp>
    </p:spTree>
    <p:extLst>
      <p:ext uri="{BB962C8B-B14F-4D97-AF65-F5344CB8AC3E}">
        <p14:creationId xmlns:p14="http://schemas.microsoft.com/office/powerpoint/2010/main" val="8657347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4025" y="1038299"/>
            <a:ext cx="8258176" cy="919832"/>
          </a:xfrm>
        </p:spPr>
        <p:txBody>
          <a:bodyPr/>
          <a:lstStyle/>
          <a:p>
            <a:r>
              <a:rPr lang="en-US" dirty="0"/>
              <a:t>Focus: PPE and Age.</a:t>
            </a:r>
            <a:endParaRPr lang="en-CA" dirty="0"/>
          </a:p>
        </p:txBody>
      </p:sp>
      <p:sp>
        <p:nvSpPr>
          <p:cNvPr id="9" name="Content Placeholder 1">
            <a:extLst>
              <a:ext uri="{FF2B5EF4-FFF2-40B4-BE49-F238E27FC236}">
                <a16:creationId xmlns="" xmlns:a16="http://schemas.microsoft.com/office/drawing/2014/main" id="{D78B6522-EA11-48C8-B26C-67DD9F81D90F}"/>
              </a:ext>
            </a:extLst>
          </p:cNvPr>
          <p:cNvSpPr txBox="1">
            <a:spLocks/>
          </p:cNvSpPr>
          <p:nvPr/>
        </p:nvSpPr>
        <p:spPr>
          <a:xfrm>
            <a:off x="586710" y="1573437"/>
            <a:ext cx="4112612" cy="2784431"/>
          </a:xfrm>
          <a:prstGeom prst="rect">
            <a:avLst/>
          </a:prstGeom>
        </p:spPr>
        <p:txBody>
          <a:bodyPr vert="horz" lIns="0" tIns="45720" rIns="91440" bIns="45720" rtlCol="0">
            <a:normAutofit fontScale="92500" lnSpcReduction="20000"/>
          </a:bodyPr>
          <a:lstStyle>
            <a:lvl1pPr marL="228600" indent="-228600" algn="l" defTabSz="457200" rtl="0" eaLnBrk="1" latinLnBrk="0" hangingPunct="1">
              <a:spcBef>
                <a:spcPct val="20000"/>
              </a:spcBef>
              <a:buFont typeface="Arial"/>
              <a:buChar char="•"/>
              <a:defRPr sz="2500" kern="1200">
                <a:solidFill>
                  <a:schemeClr val="tx1"/>
                </a:solidFill>
                <a:latin typeface="+mn-lt"/>
                <a:ea typeface="+mn-ea"/>
                <a:cs typeface="+mn-cs"/>
              </a:defRPr>
            </a:lvl1pPr>
            <a:lvl2pPr marL="457200" indent="-228600" algn="l" defTabSz="457200" rtl="0" eaLnBrk="1" latinLnBrk="0" hangingPunct="1">
              <a:spcBef>
                <a:spcPts val="672"/>
              </a:spcBef>
              <a:buFont typeface="Arial"/>
              <a:buChar char="–"/>
              <a:defRPr sz="2100" kern="1200" baseline="0">
                <a:solidFill>
                  <a:schemeClr val="tx1"/>
                </a:solidFill>
                <a:latin typeface="+mn-lt"/>
                <a:ea typeface="+mn-ea"/>
                <a:cs typeface="+mn-cs"/>
              </a:defRPr>
            </a:lvl2pPr>
            <a:lvl3pPr marL="685800" indent="-228600" algn="l" defTabSz="457200" rtl="0" eaLnBrk="1" latinLnBrk="0" hangingPunct="1">
              <a:spcBef>
                <a:spcPts val="600"/>
              </a:spcBef>
              <a:buFont typeface="Arial"/>
              <a:buChar char="•"/>
              <a:defRPr sz="1800" kern="1200" baseline="0">
                <a:solidFill>
                  <a:schemeClr val="tx1"/>
                </a:solidFill>
                <a:latin typeface="+mn-lt"/>
                <a:ea typeface="+mn-ea"/>
                <a:cs typeface="+mn-cs"/>
              </a:defRPr>
            </a:lvl3pPr>
            <a:lvl4pPr marL="914400" indent="-228600" algn="l" defTabSz="457200" rtl="0" eaLnBrk="1" latinLnBrk="0" hangingPunct="1">
              <a:spcBef>
                <a:spcPts val="480"/>
              </a:spcBef>
              <a:buFont typeface="Arial"/>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sz="1600" dirty="0"/>
          </a:p>
          <a:p>
            <a:r>
              <a:rPr lang="en-US" sz="1600" dirty="0"/>
              <a:t>For the older age groups, </a:t>
            </a:r>
            <a:r>
              <a:rPr lang="en-US" sz="1600" b="1" dirty="0"/>
              <a:t>not wearing PPE</a:t>
            </a:r>
            <a:r>
              <a:rPr lang="en-US" sz="1600" dirty="0"/>
              <a:t> was a more common factor than wearing PPE improperly.  </a:t>
            </a:r>
          </a:p>
          <a:p>
            <a:pPr lvl="1"/>
            <a:r>
              <a:rPr lang="en-US" sz="1200" dirty="0"/>
              <a:t>Not wearing PPE was a factor in 6 of 9 fatalities that occurred in the 65+ age group.</a:t>
            </a:r>
          </a:p>
          <a:p>
            <a:pPr lvl="1"/>
            <a:r>
              <a:rPr lang="en-US" sz="1200" dirty="0"/>
              <a:t>Wearing PPE improperly was a factor in only 1 of the 16 fatalities that occurred in 55-64 age group.</a:t>
            </a:r>
          </a:p>
          <a:p>
            <a:endParaRPr lang="en-US" sz="1600" dirty="0"/>
          </a:p>
          <a:p>
            <a:r>
              <a:rPr lang="en-US" sz="1600" dirty="0"/>
              <a:t>For the younger age groups, </a:t>
            </a:r>
            <a:r>
              <a:rPr lang="en-US" sz="1600" b="1" dirty="0"/>
              <a:t>wearing PPE improperly </a:t>
            </a:r>
            <a:r>
              <a:rPr lang="en-US" sz="1600" dirty="0"/>
              <a:t>was more common.</a:t>
            </a:r>
          </a:p>
          <a:p>
            <a:pPr lvl="1"/>
            <a:r>
              <a:rPr lang="en-US" sz="1200" dirty="0"/>
              <a:t>Wearing PPE improperly was a factor in 4 of the 8 fatalities that occurred in the 15-24 age group (“young workers”)</a:t>
            </a:r>
          </a:p>
          <a:p>
            <a:endParaRPr lang="en-US" sz="1600" dirty="0"/>
          </a:p>
          <a:p>
            <a:pPr lvl="1"/>
            <a:endParaRPr lang="en-US" sz="1200" dirty="0"/>
          </a:p>
        </p:txBody>
      </p:sp>
      <p:graphicFrame>
        <p:nvGraphicFramePr>
          <p:cNvPr id="4" name="Table 3"/>
          <p:cNvGraphicFramePr>
            <a:graphicFrameLocks noGrp="1"/>
          </p:cNvGraphicFramePr>
          <p:nvPr>
            <p:extLst>
              <p:ext uri="{D42A27DB-BD31-4B8C-83A1-F6EECF244321}">
                <p14:modId xmlns:p14="http://schemas.microsoft.com/office/powerpoint/2010/main" val="292427111"/>
              </p:ext>
            </p:extLst>
          </p:nvPr>
        </p:nvGraphicFramePr>
        <p:xfrm>
          <a:off x="4699322" y="1198001"/>
          <a:ext cx="4074288" cy="4577766"/>
        </p:xfrm>
        <a:graphic>
          <a:graphicData uri="http://schemas.openxmlformats.org/drawingml/2006/table">
            <a:tbl>
              <a:tblPr>
                <a:tableStyleId>{616DA210-FB5B-4158-B5E0-FEB733F419BA}</a:tableStyleId>
              </a:tblPr>
              <a:tblGrid>
                <a:gridCol w="1018572">
                  <a:extLst>
                    <a:ext uri="{9D8B030D-6E8A-4147-A177-3AD203B41FA5}">
                      <a16:colId xmlns="" xmlns:a16="http://schemas.microsoft.com/office/drawing/2014/main" val="20000"/>
                    </a:ext>
                  </a:extLst>
                </a:gridCol>
                <a:gridCol w="1018572">
                  <a:extLst>
                    <a:ext uri="{9D8B030D-6E8A-4147-A177-3AD203B41FA5}">
                      <a16:colId xmlns="" xmlns:a16="http://schemas.microsoft.com/office/drawing/2014/main" val="20001"/>
                    </a:ext>
                  </a:extLst>
                </a:gridCol>
                <a:gridCol w="1018572">
                  <a:extLst>
                    <a:ext uri="{9D8B030D-6E8A-4147-A177-3AD203B41FA5}">
                      <a16:colId xmlns="" xmlns:a16="http://schemas.microsoft.com/office/drawing/2014/main" val="20002"/>
                    </a:ext>
                  </a:extLst>
                </a:gridCol>
                <a:gridCol w="1018572">
                  <a:extLst>
                    <a:ext uri="{9D8B030D-6E8A-4147-A177-3AD203B41FA5}">
                      <a16:colId xmlns="" xmlns:a16="http://schemas.microsoft.com/office/drawing/2014/main" val="20003"/>
                    </a:ext>
                  </a:extLst>
                </a:gridCol>
              </a:tblGrid>
              <a:tr h="532863">
                <a:tc>
                  <a:txBody>
                    <a:bodyPr/>
                    <a:lstStyle/>
                    <a:p>
                      <a:pPr algn="ctr" fontAlgn="b"/>
                      <a:r>
                        <a:rPr lang="en-CA" sz="1100" u="none" strike="noStrike" dirty="0">
                          <a:effectLst/>
                        </a:rPr>
                        <a:t>Age Group</a:t>
                      </a:r>
                    </a:p>
                  </a:txBody>
                  <a:tcPr marL="9525" marR="9525" marT="9525" marB="0" anchor="ctr"/>
                </a:tc>
                <a:tc>
                  <a:txBody>
                    <a:bodyPr/>
                    <a:lstStyle/>
                    <a:p>
                      <a:pPr algn="ctr" fontAlgn="b"/>
                      <a:r>
                        <a:rPr lang="en-US" sz="1100" u="none" strike="noStrike" dirty="0">
                          <a:effectLst/>
                        </a:rPr>
                        <a:t>Number</a:t>
                      </a:r>
                      <a:r>
                        <a:rPr lang="en-US" sz="1100" u="none" strike="noStrike" baseline="0" dirty="0">
                          <a:effectLst/>
                        </a:rPr>
                        <a:t> of Fall Fatalities in the Age Group</a:t>
                      </a:r>
                      <a:endParaRPr lang="en-CA" sz="1100" b="0" i="0" u="none" strike="noStrike" dirty="0">
                        <a:solidFill>
                          <a:schemeClr val="tx1"/>
                        </a:solidFill>
                        <a:effectLst/>
                        <a:latin typeface="+mj-lt"/>
                      </a:endParaRPr>
                    </a:p>
                  </a:txBody>
                  <a:tcPr marL="9525" marR="9525" marT="9525" marB="0" anchor="ctr"/>
                </a:tc>
                <a:tc>
                  <a:txBody>
                    <a:bodyPr/>
                    <a:lstStyle/>
                    <a:p>
                      <a:pPr algn="ctr" fontAlgn="b"/>
                      <a:r>
                        <a:rPr lang="en-CA" sz="1100" u="none" strike="noStrike" dirty="0">
                          <a:effectLst/>
                        </a:rPr>
                        <a:t>Fatalities where </a:t>
                      </a:r>
                    </a:p>
                    <a:p>
                      <a:pPr algn="ctr" fontAlgn="b"/>
                      <a:r>
                        <a:rPr lang="en-CA" sz="1100" u="none" strike="noStrike" dirty="0">
                          <a:solidFill>
                            <a:srgbClr val="FF0000"/>
                          </a:solidFill>
                          <a:effectLst/>
                        </a:rPr>
                        <a:t>"Not Wearing PPE" </a:t>
                      </a:r>
                    </a:p>
                    <a:p>
                      <a:pPr algn="ctr" fontAlgn="b"/>
                      <a:r>
                        <a:rPr lang="en-CA" sz="1100" u="none" strike="noStrike" dirty="0">
                          <a:effectLst/>
                        </a:rPr>
                        <a:t>was a factor</a:t>
                      </a:r>
                      <a:endParaRPr lang="en-CA" sz="1100" u="none" strike="noStrike" kern="1200" dirty="0">
                        <a:effectLst/>
                      </a:endParaRPr>
                    </a:p>
                    <a:p>
                      <a:pPr algn="ctr" fontAlgn="b"/>
                      <a:endParaRPr lang="en-CA" sz="1100" b="0" i="0" u="none" strike="noStrike" dirty="0">
                        <a:solidFill>
                          <a:schemeClr val="tx1"/>
                        </a:solidFill>
                        <a:effectLst/>
                        <a:latin typeface="+mj-lt"/>
                      </a:endParaRPr>
                    </a:p>
                  </a:txBody>
                  <a:tcPr marL="9525" marR="9525" marT="9525" marB="0" anchor="ctr"/>
                </a:tc>
                <a:tc>
                  <a:txBody>
                    <a:bodyPr/>
                    <a:lstStyle/>
                    <a:p>
                      <a:pPr algn="ctr" fontAlgn="b"/>
                      <a:r>
                        <a:rPr lang="en-CA" sz="1100" u="none" strike="noStrike" dirty="0">
                          <a:effectLst/>
                        </a:rPr>
                        <a:t>Fatalities where </a:t>
                      </a:r>
                    </a:p>
                    <a:p>
                      <a:pPr algn="ctr" fontAlgn="b"/>
                      <a:r>
                        <a:rPr lang="en-CA" sz="1100" u="none" strike="noStrike" dirty="0">
                          <a:solidFill>
                            <a:schemeClr val="accent6">
                              <a:lumMod val="75000"/>
                            </a:schemeClr>
                          </a:solidFill>
                          <a:effectLst/>
                        </a:rPr>
                        <a:t>"Wearing PPE Improperly" </a:t>
                      </a:r>
                    </a:p>
                    <a:p>
                      <a:pPr algn="ctr" fontAlgn="b"/>
                      <a:r>
                        <a:rPr lang="en-CA" sz="1100" u="none" strike="noStrike" dirty="0">
                          <a:effectLst/>
                        </a:rPr>
                        <a:t>was a  factor</a:t>
                      </a:r>
                      <a:endParaRPr lang="en-CA" sz="1100" u="none" strike="noStrike" kern="1200" dirty="0">
                        <a:effectLst/>
                      </a:endParaRPr>
                    </a:p>
                    <a:p>
                      <a:pPr algn="ctr" fontAlgn="b"/>
                      <a:endParaRPr lang="en-CA" sz="1100" b="0" i="0" u="none" strike="noStrike" dirty="0">
                        <a:solidFill>
                          <a:schemeClr val="tx1"/>
                        </a:solidFill>
                        <a:effectLst/>
                        <a:latin typeface="+mj-lt"/>
                      </a:endParaRPr>
                    </a:p>
                  </a:txBody>
                  <a:tcPr marL="9525" marR="9525" marT="9525" marB="0" anchor="ctr"/>
                </a:tc>
                <a:extLst>
                  <a:ext uri="{0D108BD9-81ED-4DB2-BD59-A6C34878D82A}">
                    <a16:rowId xmlns="" xmlns:a16="http://schemas.microsoft.com/office/drawing/2014/main" val="10000"/>
                  </a:ext>
                </a:extLst>
              </a:tr>
              <a:tr h="532863">
                <a:tc>
                  <a:txBody>
                    <a:bodyPr/>
                    <a:lstStyle/>
                    <a:p>
                      <a:pPr algn="ctr" fontAlgn="b"/>
                      <a:r>
                        <a:rPr lang="en-CA" sz="1100" u="none" strike="noStrike" dirty="0">
                          <a:effectLst/>
                        </a:rPr>
                        <a:t>15-24</a:t>
                      </a:r>
                      <a:endParaRPr lang="en-CA" sz="1100" b="0"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b"/>
                      <a:r>
                        <a:rPr lang="en-CA" sz="1100" u="none" strike="noStrike" dirty="0">
                          <a:effectLst/>
                        </a:rPr>
                        <a:t>8</a:t>
                      </a:r>
                    </a:p>
                  </a:txBody>
                  <a:tcPr marL="9525" marR="9525" marT="9525" marB="0" anchor="ctr"/>
                </a:tc>
                <a:tc>
                  <a:txBody>
                    <a:bodyPr/>
                    <a:lstStyle/>
                    <a:p>
                      <a:pPr algn="ctr" fontAlgn="b"/>
                      <a:r>
                        <a:rPr lang="en-CA" sz="1100" u="none" strike="noStrike" dirty="0">
                          <a:effectLst/>
                        </a:rPr>
                        <a:t>2 </a:t>
                      </a:r>
                    </a:p>
                    <a:p>
                      <a:pPr algn="ctr" fontAlgn="b"/>
                      <a:r>
                        <a:rPr lang="en-CA" sz="1100" u="none" strike="noStrike" dirty="0">
                          <a:effectLst/>
                        </a:rPr>
                        <a:t>(25.0%)</a:t>
                      </a:r>
                      <a:endParaRPr lang="en-CA" sz="1100" b="0"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b"/>
                      <a:r>
                        <a:rPr lang="en-CA" sz="1100" u="none" strike="noStrike" dirty="0">
                          <a:effectLst/>
                        </a:rPr>
                        <a:t>4</a:t>
                      </a:r>
                    </a:p>
                    <a:p>
                      <a:pPr algn="ctr" fontAlgn="b"/>
                      <a:r>
                        <a:rPr lang="en-CA" sz="1100" u="none" strike="noStrike" dirty="0">
                          <a:effectLst/>
                        </a:rPr>
                        <a:t>(50.0%)</a:t>
                      </a:r>
                      <a:endParaRPr lang="en-CA" sz="1100" b="0" i="0" u="none" strike="noStrike" dirty="0">
                        <a:solidFill>
                          <a:schemeClr val="tx1"/>
                        </a:solidFill>
                        <a:effectLst/>
                        <a:latin typeface="Calibri" panose="020F0502020204030204" pitchFamily="34" charset="0"/>
                      </a:endParaRPr>
                    </a:p>
                  </a:txBody>
                  <a:tcPr marL="9525" marR="9525" marT="9525" marB="0" anchor="ctr">
                    <a:solidFill>
                      <a:srgbClr val="FFC000"/>
                    </a:solidFill>
                  </a:tcPr>
                </a:tc>
                <a:extLst>
                  <a:ext uri="{0D108BD9-81ED-4DB2-BD59-A6C34878D82A}">
                    <a16:rowId xmlns="" xmlns:a16="http://schemas.microsoft.com/office/drawing/2014/main" val="10001"/>
                  </a:ext>
                </a:extLst>
              </a:tr>
              <a:tr h="532863">
                <a:tc>
                  <a:txBody>
                    <a:bodyPr/>
                    <a:lstStyle/>
                    <a:p>
                      <a:pPr algn="ctr" fontAlgn="b"/>
                      <a:r>
                        <a:rPr lang="en-CA" sz="1100" u="none" strike="noStrike" dirty="0">
                          <a:effectLst/>
                        </a:rPr>
                        <a:t>25-34</a:t>
                      </a:r>
                      <a:endParaRPr lang="en-CA" sz="1100" b="0"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b"/>
                      <a:r>
                        <a:rPr lang="en-CA" sz="1100" u="none" strike="noStrike" dirty="0">
                          <a:effectLst/>
                        </a:rPr>
                        <a:t>15 </a:t>
                      </a:r>
                    </a:p>
                  </a:txBody>
                  <a:tcPr marL="9525" marR="9525" marT="9525" marB="0" anchor="ctr"/>
                </a:tc>
                <a:tc>
                  <a:txBody>
                    <a:bodyPr/>
                    <a:lstStyle/>
                    <a:p>
                      <a:pPr algn="ctr" fontAlgn="b"/>
                      <a:r>
                        <a:rPr lang="en-CA" sz="1100" u="none" strike="noStrike" dirty="0">
                          <a:effectLst/>
                        </a:rPr>
                        <a:t>6 </a:t>
                      </a:r>
                    </a:p>
                    <a:p>
                      <a:pPr algn="ctr" fontAlgn="b"/>
                      <a:r>
                        <a:rPr lang="en-CA" sz="1100" u="none" strike="noStrike" dirty="0">
                          <a:effectLst/>
                        </a:rPr>
                        <a:t>(40.0%)</a:t>
                      </a:r>
                      <a:endParaRPr lang="en-CA" sz="1100" b="0"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b"/>
                      <a:r>
                        <a:rPr lang="en-CA" sz="1100" u="none" strike="noStrike" dirty="0">
                          <a:effectLst/>
                        </a:rPr>
                        <a:t>7</a:t>
                      </a:r>
                    </a:p>
                    <a:p>
                      <a:pPr algn="ctr" fontAlgn="b"/>
                      <a:r>
                        <a:rPr lang="en-CA" sz="1100" u="none" strike="noStrike" dirty="0">
                          <a:effectLst/>
                        </a:rPr>
                        <a:t>(46.7%)</a:t>
                      </a:r>
                      <a:endParaRPr lang="en-CA" sz="1100" b="0" i="0" u="none" strike="noStrike" dirty="0">
                        <a:solidFill>
                          <a:schemeClr val="tx1"/>
                        </a:solidFill>
                        <a:effectLst/>
                        <a:latin typeface="Calibri" panose="020F0502020204030204" pitchFamily="34" charset="0"/>
                      </a:endParaRPr>
                    </a:p>
                  </a:txBody>
                  <a:tcPr marL="9525" marR="9525" marT="9525" marB="0" anchor="ctr">
                    <a:solidFill>
                      <a:srgbClr val="FFC000"/>
                    </a:solidFill>
                  </a:tcPr>
                </a:tc>
                <a:extLst>
                  <a:ext uri="{0D108BD9-81ED-4DB2-BD59-A6C34878D82A}">
                    <a16:rowId xmlns="" xmlns:a16="http://schemas.microsoft.com/office/drawing/2014/main" val="10002"/>
                  </a:ext>
                </a:extLst>
              </a:tr>
              <a:tr h="532863">
                <a:tc>
                  <a:txBody>
                    <a:bodyPr/>
                    <a:lstStyle/>
                    <a:p>
                      <a:pPr algn="ctr" fontAlgn="b"/>
                      <a:r>
                        <a:rPr lang="en-CA" sz="1100" u="none" strike="noStrike" dirty="0">
                          <a:effectLst/>
                        </a:rPr>
                        <a:t>35-44</a:t>
                      </a:r>
                      <a:endParaRPr lang="en-CA" sz="1100" b="0"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b"/>
                      <a:r>
                        <a:rPr lang="en-CA" sz="1100" u="none" strike="noStrike" dirty="0">
                          <a:effectLst/>
                        </a:rPr>
                        <a:t>20</a:t>
                      </a:r>
                    </a:p>
                  </a:txBody>
                  <a:tcPr marL="9525" marR="9525" marT="9525" marB="0" anchor="ctr"/>
                </a:tc>
                <a:tc>
                  <a:txBody>
                    <a:bodyPr/>
                    <a:lstStyle/>
                    <a:p>
                      <a:pPr algn="ctr" fontAlgn="b"/>
                      <a:r>
                        <a:rPr lang="en-CA" sz="1100" u="none" strike="noStrike" dirty="0">
                          <a:effectLst/>
                        </a:rPr>
                        <a:t>9</a:t>
                      </a:r>
                    </a:p>
                    <a:p>
                      <a:pPr algn="ctr" fontAlgn="b"/>
                      <a:r>
                        <a:rPr lang="en-CA" sz="1100" u="none" strike="noStrike" dirty="0">
                          <a:effectLst/>
                        </a:rPr>
                        <a:t>(45.0%)</a:t>
                      </a:r>
                      <a:endParaRPr lang="en-CA" sz="1100" b="0" i="0" u="none" strike="noStrike" dirty="0">
                        <a:solidFill>
                          <a:schemeClr val="tx1"/>
                        </a:solidFill>
                        <a:effectLst/>
                        <a:latin typeface="Calibri" panose="020F0502020204030204" pitchFamily="34" charset="0"/>
                      </a:endParaRPr>
                    </a:p>
                  </a:txBody>
                  <a:tcPr marL="9525" marR="9525" marT="9525" marB="0" anchor="ctr">
                    <a:solidFill>
                      <a:schemeClr val="accent2">
                        <a:lumMod val="40000"/>
                        <a:lumOff val="60000"/>
                      </a:schemeClr>
                    </a:solidFill>
                  </a:tcPr>
                </a:tc>
                <a:tc>
                  <a:txBody>
                    <a:bodyPr/>
                    <a:lstStyle/>
                    <a:p>
                      <a:pPr algn="ctr" fontAlgn="b"/>
                      <a:r>
                        <a:rPr lang="en-CA" sz="1100" u="none" strike="noStrike" dirty="0">
                          <a:effectLst/>
                        </a:rPr>
                        <a:t>7</a:t>
                      </a:r>
                    </a:p>
                    <a:p>
                      <a:pPr algn="ctr" fontAlgn="b"/>
                      <a:r>
                        <a:rPr lang="en-CA" sz="1100" u="none" strike="noStrike" dirty="0">
                          <a:effectLst/>
                        </a:rPr>
                        <a:t>(35.0%)</a:t>
                      </a:r>
                      <a:endParaRPr lang="en-CA" sz="1100" b="0" i="0" u="none" strike="noStrike" dirty="0">
                        <a:solidFill>
                          <a:schemeClr val="tx1"/>
                        </a:solidFill>
                        <a:effectLst/>
                        <a:latin typeface="Calibri" panose="020F0502020204030204" pitchFamily="34" charset="0"/>
                      </a:endParaRPr>
                    </a:p>
                  </a:txBody>
                  <a:tcPr marL="9525" marR="9525" marT="9525" marB="0" anchor="ctr"/>
                </a:tc>
                <a:extLst>
                  <a:ext uri="{0D108BD9-81ED-4DB2-BD59-A6C34878D82A}">
                    <a16:rowId xmlns="" xmlns:a16="http://schemas.microsoft.com/office/drawing/2014/main" val="10003"/>
                  </a:ext>
                </a:extLst>
              </a:tr>
              <a:tr h="532863">
                <a:tc>
                  <a:txBody>
                    <a:bodyPr/>
                    <a:lstStyle/>
                    <a:p>
                      <a:pPr algn="ctr" fontAlgn="b"/>
                      <a:r>
                        <a:rPr lang="en-CA" sz="1100" u="none" strike="noStrike" dirty="0">
                          <a:effectLst/>
                        </a:rPr>
                        <a:t>45-54</a:t>
                      </a:r>
                      <a:endParaRPr lang="en-CA" sz="1100" b="0"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b"/>
                      <a:r>
                        <a:rPr lang="en-CA" sz="1100" u="none" strike="noStrike" dirty="0">
                          <a:effectLst/>
                        </a:rPr>
                        <a:t>24</a:t>
                      </a:r>
                    </a:p>
                  </a:txBody>
                  <a:tcPr marL="9525" marR="9525" marT="9525" marB="0" anchor="ctr"/>
                </a:tc>
                <a:tc>
                  <a:txBody>
                    <a:bodyPr/>
                    <a:lstStyle/>
                    <a:p>
                      <a:pPr algn="ctr" fontAlgn="b"/>
                      <a:r>
                        <a:rPr lang="en-CA" sz="1100" u="none" strike="noStrike" dirty="0">
                          <a:effectLst/>
                        </a:rPr>
                        <a:t>8</a:t>
                      </a:r>
                    </a:p>
                    <a:p>
                      <a:pPr algn="ctr" fontAlgn="b"/>
                      <a:r>
                        <a:rPr lang="en-CA" sz="1100" u="none" strike="noStrike" dirty="0">
                          <a:effectLst/>
                        </a:rPr>
                        <a:t>(33.3%)</a:t>
                      </a:r>
                      <a:endParaRPr lang="en-CA" sz="1100" b="0" i="0" u="none" strike="noStrike" dirty="0">
                        <a:solidFill>
                          <a:schemeClr val="tx1"/>
                        </a:solidFill>
                        <a:effectLst/>
                        <a:latin typeface="Calibri" panose="020F0502020204030204" pitchFamily="34" charset="0"/>
                      </a:endParaRPr>
                    </a:p>
                  </a:txBody>
                  <a:tcPr marL="9525" marR="9525" marT="9525" marB="0" anchor="ctr">
                    <a:solidFill>
                      <a:schemeClr val="accent2">
                        <a:lumMod val="40000"/>
                        <a:lumOff val="60000"/>
                      </a:schemeClr>
                    </a:solidFill>
                  </a:tcPr>
                </a:tc>
                <a:tc>
                  <a:txBody>
                    <a:bodyPr/>
                    <a:lstStyle/>
                    <a:p>
                      <a:pPr algn="ctr" fontAlgn="b"/>
                      <a:r>
                        <a:rPr lang="en-CA" sz="1100" u="none" strike="noStrike" dirty="0">
                          <a:effectLst/>
                        </a:rPr>
                        <a:t>5</a:t>
                      </a:r>
                    </a:p>
                    <a:p>
                      <a:pPr algn="ctr" fontAlgn="b"/>
                      <a:r>
                        <a:rPr lang="en-CA" sz="1100" u="none" strike="noStrike" dirty="0">
                          <a:effectLst/>
                        </a:rPr>
                        <a:t>(20.8%)</a:t>
                      </a:r>
                      <a:endParaRPr lang="en-CA" sz="1100" b="0" i="0" u="none" strike="noStrike" dirty="0">
                        <a:solidFill>
                          <a:schemeClr val="tx1"/>
                        </a:solidFill>
                        <a:effectLst/>
                        <a:latin typeface="Calibri" panose="020F0502020204030204" pitchFamily="34" charset="0"/>
                      </a:endParaRPr>
                    </a:p>
                  </a:txBody>
                  <a:tcPr marL="9525" marR="9525" marT="9525" marB="0" anchor="ctr"/>
                </a:tc>
                <a:extLst>
                  <a:ext uri="{0D108BD9-81ED-4DB2-BD59-A6C34878D82A}">
                    <a16:rowId xmlns="" xmlns:a16="http://schemas.microsoft.com/office/drawing/2014/main" val="10004"/>
                  </a:ext>
                </a:extLst>
              </a:tr>
              <a:tr h="532863">
                <a:tc>
                  <a:txBody>
                    <a:bodyPr/>
                    <a:lstStyle/>
                    <a:p>
                      <a:pPr algn="ctr" fontAlgn="b"/>
                      <a:r>
                        <a:rPr lang="en-CA" sz="1100" u="none" strike="noStrike" dirty="0">
                          <a:effectLst/>
                        </a:rPr>
                        <a:t>55-64</a:t>
                      </a:r>
                      <a:endParaRPr lang="en-CA" sz="1100" b="0"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b"/>
                      <a:r>
                        <a:rPr lang="en-CA" sz="1100" u="none" strike="noStrike" dirty="0">
                          <a:effectLst/>
                        </a:rPr>
                        <a:t>16</a:t>
                      </a:r>
                    </a:p>
                  </a:txBody>
                  <a:tcPr marL="9525" marR="9525" marT="9525" marB="0" anchor="ctr"/>
                </a:tc>
                <a:tc>
                  <a:txBody>
                    <a:bodyPr/>
                    <a:lstStyle/>
                    <a:p>
                      <a:pPr algn="ctr" fontAlgn="b"/>
                      <a:r>
                        <a:rPr lang="en-US" sz="1100" u="none" strike="noStrike" dirty="0">
                          <a:effectLst/>
                        </a:rPr>
                        <a:t>8</a:t>
                      </a:r>
                      <a:endParaRPr lang="en-CA" sz="1100" u="none" strike="noStrike" dirty="0">
                        <a:effectLst/>
                      </a:endParaRPr>
                    </a:p>
                    <a:p>
                      <a:pPr algn="ctr" fontAlgn="b"/>
                      <a:r>
                        <a:rPr lang="en-CA" sz="1100" u="none" strike="noStrike" dirty="0">
                          <a:effectLst/>
                        </a:rPr>
                        <a:t>(50.0%)</a:t>
                      </a:r>
                      <a:endParaRPr lang="en-CA" sz="1100" b="0" i="0" u="none" strike="noStrike" dirty="0">
                        <a:solidFill>
                          <a:schemeClr val="tx1"/>
                        </a:solidFill>
                        <a:effectLst/>
                        <a:latin typeface="Calibri" panose="020F0502020204030204" pitchFamily="34" charset="0"/>
                      </a:endParaRPr>
                    </a:p>
                  </a:txBody>
                  <a:tcPr marL="9525" marR="9525" marT="9525" marB="0" anchor="ctr">
                    <a:solidFill>
                      <a:schemeClr val="accent2">
                        <a:lumMod val="40000"/>
                        <a:lumOff val="60000"/>
                      </a:schemeClr>
                    </a:solidFill>
                  </a:tcPr>
                </a:tc>
                <a:tc>
                  <a:txBody>
                    <a:bodyPr/>
                    <a:lstStyle/>
                    <a:p>
                      <a:pPr algn="ctr" fontAlgn="b"/>
                      <a:r>
                        <a:rPr lang="en-CA" sz="1100" u="none" strike="noStrike" dirty="0">
                          <a:effectLst/>
                        </a:rPr>
                        <a:t>1</a:t>
                      </a:r>
                    </a:p>
                    <a:p>
                      <a:pPr algn="ctr" fontAlgn="b"/>
                      <a:r>
                        <a:rPr lang="en-CA" sz="1100" u="none" strike="noStrike" dirty="0">
                          <a:effectLst/>
                        </a:rPr>
                        <a:t>(6.3%)</a:t>
                      </a:r>
                      <a:endParaRPr lang="en-CA" sz="1100" b="0" i="0" u="none" strike="noStrike" dirty="0">
                        <a:solidFill>
                          <a:schemeClr val="tx1"/>
                        </a:solidFill>
                        <a:effectLst/>
                        <a:latin typeface="Calibri" panose="020F0502020204030204" pitchFamily="34" charset="0"/>
                      </a:endParaRPr>
                    </a:p>
                  </a:txBody>
                  <a:tcPr marL="9525" marR="9525" marT="9525" marB="0" anchor="ctr"/>
                </a:tc>
                <a:extLst>
                  <a:ext uri="{0D108BD9-81ED-4DB2-BD59-A6C34878D82A}">
                    <a16:rowId xmlns="" xmlns:a16="http://schemas.microsoft.com/office/drawing/2014/main" val="10005"/>
                  </a:ext>
                </a:extLst>
              </a:tr>
              <a:tr h="532863">
                <a:tc>
                  <a:txBody>
                    <a:bodyPr/>
                    <a:lstStyle/>
                    <a:p>
                      <a:pPr algn="ctr" fontAlgn="b"/>
                      <a:r>
                        <a:rPr lang="en-CA" sz="1100" u="none" strike="noStrike" dirty="0">
                          <a:effectLst/>
                        </a:rPr>
                        <a:t>65+</a:t>
                      </a:r>
                      <a:endParaRPr lang="en-CA" sz="1100" b="0"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b"/>
                      <a:r>
                        <a:rPr lang="en-CA" sz="1100" u="none" strike="noStrike" dirty="0">
                          <a:effectLst/>
                        </a:rPr>
                        <a:t>9</a:t>
                      </a:r>
                    </a:p>
                  </a:txBody>
                  <a:tcPr marL="9525" marR="9525" marT="9525" marB="0" anchor="ctr"/>
                </a:tc>
                <a:tc>
                  <a:txBody>
                    <a:bodyPr/>
                    <a:lstStyle/>
                    <a:p>
                      <a:pPr algn="ctr" fontAlgn="b"/>
                      <a:r>
                        <a:rPr lang="en-CA" sz="1100" u="none" strike="noStrike" dirty="0">
                          <a:effectLst/>
                        </a:rPr>
                        <a:t>6</a:t>
                      </a:r>
                    </a:p>
                    <a:p>
                      <a:pPr algn="ctr" fontAlgn="b"/>
                      <a:r>
                        <a:rPr lang="en-CA" sz="1100" u="none" strike="noStrike" dirty="0">
                          <a:effectLst/>
                        </a:rPr>
                        <a:t>(66.7%)</a:t>
                      </a:r>
                      <a:endParaRPr lang="en-CA" sz="1100" b="0" i="0" u="none" strike="noStrike" dirty="0">
                        <a:solidFill>
                          <a:schemeClr val="tx1"/>
                        </a:solidFill>
                        <a:effectLst/>
                        <a:latin typeface="Calibri" panose="020F0502020204030204" pitchFamily="34" charset="0"/>
                      </a:endParaRPr>
                    </a:p>
                  </a:txBody>
                  <a:tcPr marL="9525" marR="9525" marT="9525" marB="0" anchor="ctr">
                    <a:solidFill>
                      <a:schemeClr val="accent2">
                        <a:lumMod val="40000"/>
                        <a:lumOff val="60000"/>
                      </a:schemeClr>
                    </a:solidFill>
                  </a:tcPr>
                </a:tc>
                <a:tc>
                  <a:txBody>
                    <a:bodyPr/>
                    <a:lstStyle/>
                    <a:p>
                      <a:pPr algn="ctr" fontAlgn="b"/>
                      <a:r>
                        <a:rPr lang="en-US" sz="1100" u="none" strike="noStrike" dirty="0">
                          <a:effectLst/>
                        </a:rPr>
                        <a:t>0</a:t>
                      </a:r>
                      <a:endParaRPr lang="en-CA" sz="1100" u="none" strike="noStrike" dirty="0">
                        <a:effectLst/>
                      </a:endParaRPr>
                    </a:p>
                    <a:p>
                      <a:pPr algn="ctr" fontAlgn="b"/>
                      <a:r>
                        <a:rPr lang="en-CA" sz="1100" u="none" strike="noStrike" dirty="0">
                          <a:effectLst/>
                        </a:rPr>
                        <a:t>(0.0%)</a:t>
                      </a:r>
                      <a:endParaRPr lang="en-CA" sz="1100" b="0" i="0" u="none" strike="noStrike" dirty="0">
                        <a:solidFill>
                          <a:schemeClr val="tx1"/>
                        </a:solidFill>
                        <a:effectLst/>
                        <a:latin typeface="Calibri" panose="020F0502020204030204" pitchFamily="34" charset="0"/>
                      </a:endParaRPr>
                    </a:p>
                  </a:txBody>
                  <a:tcPr marL="9525" marR="9525" marT="9525" marB="0" anchor="ctr"/>
                </a:tc>
                <a:extLst>
                  <a:ext uri="{0D108BD9-81ED-4DB2-BD59-A6C34878D82A}">
                    <a16:rowId xmlns="" xmlns:a16="http://schemas.microsoft.com/office/drawing/2014/main" val="10006"/>
                  </a:ext>
                </a:extLst>
              </a:tr>
              <a:tr h="532863">
                <a:tc>
                  <a:txBody>
                    <a:bodyPr/>
                    <a:lstStyle/>
                    <a:p>
                      <a:pPr algn="ctr" fontAlgn="b"/>
                      <a:r>
                        <a:rPr lang="en-CA" sz="1100" u="none" strike="noStrike" dirty="0">
                          <a:effectLst/>
                        </a:rPr>
                        <a:t>Total</a:t>
                      </a:r>
                      <a:endParaRPr lang="en-CA" sz="1100" b="0"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b"/>
                      <a:r>
                        <a:rPr lang="en-CA" sz="1100" u="none" strike="noStrike" dirty="0">
                          <a:effectLst/>
                        </a:rPr>
                        <a:t>92</a:t>
                      </a:r>
                    </a:p>
                  </a:txBody>
                  <a:tcPr marL="9525" marR="9525" marT="9525" marB="0" anchor="ct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CA" sz="1100" u="none" strike="noStrike" dirty="0">
                          <a:effectLst/>
                        </a:rPr>
                        <a:t>39</a:t>
                      </a:r>
                    </a:p>
                    <a:p>
                      <a:pPr marL="0" marR="0" lvl="0" indent="0" algn="ctr" defTabSz="457200" rtl="0" eaLnBrk="1" fontAlgn="b" latinLnBrk="0" hangingPunct="1">
                        <a:lnSpc>
                          <a:spcPct val="100000"/>
                        </a:lnSpc>
                        <a:spcBef>
                          <a:spcPts val="0"/>
                        </a:spcBef>
                        <a:spcAft>
                          <a:spcPts val="0"/>
                        </a:spcAft>
                        <a:buClrTx/>
                        <a:buSzTx/>
                        <a:buFontTx/>
                        <a:buNone/>
                        <a:tabLst/>
                        <a:defRPr/>
                      </a:pPr>
                      <a:r>
                        <a:rPr lang="en-CA" sz="1100" u="none" strike="noStrike" dirty="0">
                          <a:effectLst/>
                        </a:rPr>
                        <a:t>(42.4%)</a:t>
                      </a:r>
                    </a:p>
                    <a:p>
                      <a:pPr algn="ctr" fontAlgn="b"/>
                      <a:endParaRPr lang="en-CA" sz="1100" b="0" i="0" u="none" strike="noStrike" dirty="0">
                        <a:solidFill>
                          <a:schemeClr val="tx1"/>
                        </a:solidFill>
                        <a:effectLst/>
                        <a:latin typeface="Calibri" panose="020F0502020204030204" pitchFamily="34" charset="0"/>
                      </a:endParaRPr>
                    </a:p>
                  </a:txBody>
                  <a:tcPr marL="9525" marR="9525" marT="9525" marB="0" anchor="ctr">
                    <a:solidFill>
                      <a:schemeClr val="accent2">
                        <a:lumMod val="40000"/>
                        <a:lumOff val="60000"/>
                      </a:schemeClr>
                    </a:solidFill>
                  </a:tcP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CA" sz="1100" u="none" strike="noStrike" dirty="0">
                          <a:effectLst/>
                        </a:rPr>
                        <a:t>24</a:t>
                      </a:r>
                    </a:p>
                    <a:p>
                      <a:pPr marL="0" marR="0" lvl="0" indent="0" algn="ctr" defTabSz="457200" rtl="0" eaLnBrk="1" fontAlgn="b" latinLnBrk="0" hangingPunct="1">
                        <a:lnSpc>
                          <a:spcPct val="100000"/>
                        </a:lnSpc>
                        <a:spcBef>
                          <a:spcPts val="0"/>
                        </a:spcBef>
                        <a:spcAft>
                          <a:spcPts val="0"/>
                        </a:spcAft>
                        <a:buClrTx/>
                        <a:buSzTx/>
                        <a:buFontTx/>
                        <a:buNone/>
                        <a:tabLst/>
                        <a:defRPr/>
                      </a:pPr>
                      <a:r>
                        <a:rPr lang="en-CA" sz="1100" u="none" strike="noStrike" dirty="0">
                          <a:effectLst/>
                        </a:rPr>
                        <a:t>(26.1%)</a:t>
                      </a:r>
                    </a:p>
                    <a:p>
                      <a:pPr algn="ctr" fontAlgn="b"/>
                      <a:endParaRPr lang="en-CA" sz="1100" b="0" i="0" u="none" strike="noStrike" dirty="0">
                        <a:solidFill>
                          <a:schemeClr val="tx1"/>
                        </a:solidFill>
                        <a:effectLst/>
                        <a:latin typeface="Calibri" panose="020F0502020204030204" pitchFamily="34" charset="0"/>
                      </a:endParaRPr>
                    </a:p>
                  </a:txBody>
                  <a:tcPr marL="9525" marR="9525" marT="9525" marB="0" anchor="ct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22363806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4025" y="1038299"/>
            <a:ext cx="8258176" cy="919832"/>
          </a:xfrm>
        </p:spPr>
        <p:txBody>
          <a:bodyPr/>
          <a:lstStyle/>
          <a:p>
            <a:r>
              <a:rPr lang="en-US" dirty="0"/>
              <a:t>Factor Analysis – By Industrial Sector</a:t>
            </a:r>
            <a:endParaRPr lang="en-CA" sz="2000" dirty="0">
              <a:solidFill>
                <a:srgbClr val="FF0000"/>
              </a:solidFill>
            </a:endParaRPr>
          </a:p>
        </p:txBody>
      </p:sp>
      <p:sp>
        <p:nvSpPr>
          <p:cNvPr id="9" name="Content Placeholder 1"/>
          <p:cNvSpPr txBox="1">
            <a:spLocks/>
          </p:cNvSpPr>
          <p:nvPr/>
        </p:nvSpPr>
        <p:spPr>
          <a:xfrm>
            <a:off x="454024" y="4155311"/>
            <a:ext cx="8111638" cy="1540952"/>
          </a:xfrm>
          <a:prstGeom prst="rect">
            <a:avLst/>
          </a:prstGeom>
        </p:spPr>
        <p:txBody>
          <a:bodyPr vert="horz" lIns="0" tIns="45720" rIns="91440" bIns="45720" rtlCol="0">
            <a:normAutofit/>
          </a:bodyPr>
          <a:lstStyle>
            <a:lvl1pPr marL="228600" indent="-228600" algn="l" defTabSz="457200" rtl="0" eaLnBrk="1" latinLnBrk="0" hangingPunct="1">
              <a:spcBef>
                <a:spcPct val="20000"/>
              </a:spcBef>
              <a:buFont typeface="Arial"/>
              <a:buChar char="•"/>
              <a:defRPr sz="2500" kern="1200">
                <a:solidFill>
                  <a:schemeClr val="tx1"/>
                </a:solidFill>
                <a:latin typeface="+mn-lt"/>
                <a:ea typeface="+mn-ea"/>
                <a:cs typeface="+mn-cs"/>
              </a:defRPr>
            </a:lvl1pPr>
            <a:lvl2pPr marL="457200" indent="-228600" algn="l" defTabSz="457200" rtl="0" eaLnBrk="1" latinLnBrk="0" hangingPunct="1">
              <a:spcBef>
                <a:spcPts val="672"/>
              </a:spcBef>
              <a:buFont typeface="Arial"/>
              <a:buChar char="–"/>
              <a:defRPr sz="2100" kern="1200" baseline="0">
                <a:solidFill>
                  <a:schemeClr val="tx1"/>
                </a:solidFill>
                <a:latin typeface="+mn-lt"/>
                <a:ea typeface="+mn-ea"/>
                <a:cs typeface="+mn-cs"/>
              </a:defRPr>
            </a:lvl2pPr>
            <a:lvl3pPr marL="685800" indent="-228600" algn="l" defTabSz="457200" rtl="0" eaLnBrk="1" latinLnBrk="0" hangingPunct="1">
              <a:spcBef>
                <a:spcPts val="600"/>
              </a:spcBef>
              <a:buFont typeface="Arial"/>
              <a:buChar char="•"/>
              <a:defRPr sz="1800" kern="1200" baseline="0">
                <a:solidFill>
                  <a:schemeClr val="tx1"/>
                </a:solidFill>
                <a:latin typeface="+mn-lt"/>
                <a:ea typeface="+mn-ea"/>
                <a:cs typeface="+mn-cs"/>
              </a:defRPr>
            </a:lvl3pPr>
            <a:lvl4pPr marL="914400" indent="-228600" algn="l" defTabSz="457200" rtl="0" eaLnBrk="1" latinLnBrk="0" hangingPunct="1">
              <a:spcBef>
                <a:spcPts val="480"/>
              </a:spcBef>
              <a:buFont typeface="Arial"/>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CA" sz="1600" dirty="0"/>
              <a:t>Lack of worksite instruction is the most common factor in both construction and non-construction sectors (based on the 2-digit NAICS)</a:t>
            </a:r>
          </a:p>
          <a:p>
            <a:pPr lvl="1"/>
            <a:r>
              <a:rPr lang="en-US" sz="1200" dirty="0"/>
              <a:t>“Lack of worksite instruction” was a factor in 47.5% of 61 fall fatalities in construction sectors and 46.4% of 31 fatalities in the sectors other than construction.</a:t>
            </a:r>
          </a:p>
          <a:p>
            <a:pPr lvl="1"/>
            <a:r>
              <a:rPr lang="en-US" sz="1200" dirty="0"/>
              <a:t>“Harmful conditions” ” was a factor in 14.8% of 61 fall fatalities in construction sectors and 25.8% of 31 fatalities in the sectors other than construction.</a:t>
            </a:r>
          </a:p>
        </p:txBody>
      </p:sp>
      <p:graphicFrame>
        <p:nvGraphicFramePr>
          <p:cNvPr id="8" name="Chart 7">
            <a:extLst>
              <a:ext uri="{FF2B5EF4-FFF2-40B4-BE49-F238E27FC236}">
                <a16:creationId xmlns="" xmlns:a16="http://schemas.microsoft.com/office/drawing/2014/main" id="{E6F89479-AA61-43DD-8E15-5C1703ECE39D}"/>
              </a:ext>
            </a:extLst>
          </p:cNvPr>
          <p:cNvGraphicFramePr>
            <a:graphicFrameLocks/>
          </p:cNvGraphicFramePr>
          <p:nvPr>
            <p:extLst>
              <p:ext uri="{D42A27DB-BD31-4B8C-83A1-F6EECF244321}">
                <p14:modId xmlns:p14="http://schemas.microsoft.com/office/powerpoint/2010/main" val="248277156"/>
              </p:ext>
            </p:extLst>
          </p:nvPr>
        </p:nvGraphicFramePr>
        <p:xfrm>
          <a:off x="578338" y="1511300"/>
          <a:ext cx="8258176" cy="2921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240338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4025" y="1038299"/>
            <a:ext cx="8258176" cy="919832"/>
          </a:xfrm>
        </p:spPr>
        <p:txBody>
          <a:bodyPr/>
          <a:lstStyle/>
          <a:p>
            <a:r>
              <a:rPr lang="en-US" dirty="0"/>
              <a:t>Training: Notes</a:t>
            </a:r>
            <a:endParaRPr lang="en-CA" dirty="0"/>
          </a:p>
        </p:txBody>
      </p:sp>
      <p:sp>
        <p:nvSpPr>
          <p:cNvPr id="7" name="Content Placeholder 1"/>
          <p:cNvSpPr txBox="1">
            <a:spLocks/>
          </p:cNvSpPr>
          <p:nvPr/>
        </p:nvSpPr>
        <p:spPr>
          <a:xfrm>
            <a:off x="516181" y="1841352"/>
            <a:ext cx="8111638" cy="3818668"/>
          </a:xfrm>
          <a:prstGeom prst="rect">
            <a:avLst/>
          </a:prstGeom>
        </p:spPr>
        <p:txBody>
          <a:bodyPr vert="horz" lIns="0" tIns="45720" rIns="91440" bIns="45720" rtlCol="0">
            <a:noAutofit/>
          </a:bodyPr>
          <a:lstStyle>
            <a:lvl1pPr marL="228600" indent="-228600" algn="l" defTabSz="457200" rtl="0" eaLnBrk="1" latinLnBrk="0" hangingPunct="1">
              <a:spcBef>
                <a:spcPct val="20000"/>
              </a:spcBef>
              <a:buFont typeface="Arial"/>
              <a:buChar char="•"/>
              <a:defRPr sz="2500" kern="1200">
                <a:solidFill>
                  <a:schemeClr val="tx1"/>
                </a:solidFill>
                <a:latin typeface="+mn-lt"/>
                <a:ea typeface="+mn-ea"/>
                <a:cs typeface="+mn-cs"/>
              </a:defRPr>
            </a:lvl1pPr>
            <a:lvl2pPr marL="457200" indent="-228600" algn="l" defTabSz="457200" rtl="0" eaLnBrk="1" latinLnBrk="0" hangingPunct="1">
              <a:spcBef>
                <a:spcPts val="672"/>
              </a:spcBef>
              <a:buFont typeface="Arial"/>
              <a:buChar char="–"/>
              <a:defRPr sz="2100" kern="1200" baseline="0">
                <a:solidFill>
                  <a:schemeClr val="tx1"/>
                </a:solidFill>
                <a:latin typeface="+mn-lt"/>
                <a:ea typeface="+mn-ea"/>
                <a:cs typeface="+mn-cs"/>
              </a:defRPr>
            </a:lvl2pPr>
            <a:lvl3pPr marL="685800" indent="-228600" algn="l" defTabSz="457200" rtl="0" eaLnBrk="1" latinLnBrk="0" hangingPunct="1">
              <a:spcBef>
                <a:spcPts val="600"/>
              </a:spcBef>
              <a:buFont typeface="Arial"/>
              <a:buChar char="•"/>
              <a:defRPr sz="1800" kern="1200" baseline="0">
                <a:solidFill>
                  <a:schemeClr val="tx1"/>
                </a:solidFill>
                <a:latin typeface="+mn-lt"/>
                <a:ea typeface="+mn-ea"/>
                <a:cs typeface="+mn-cs"/>
              </a:defRPr>
            </a:lvl3pPr>
            <a:lvl4pPr marL="914400" indent="-228600" algn="l" defTabSz="457200" rtl="0" eaLnBrk="1" latinLnBrk="0" hangingPunct="1">
              <a:spcBef>
                <a:spcPts val="480"/>
              </a:spcBef>
              <a:buFont typeface="Arial"/>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CA" sz="2000" dirty="0"/>
              <a:t>For the purpose of this analysis, “Falls Training” represents a mention in the file that the worker took some type of falls prevention training. </a:t>
            </a:r>
          </a:p>
          <a:p>
            <a:r>
              <a:rPr lang="en-CA" sz="2000" dirty="0"/>
              <a:t>There was no information/supporting documents found to assess the quality of the training.</a:t>
            </a:r>
          </a:p>
          <a:p>
            <a:r>
              <a:rPr lang="en-CA" sz="2000" dirty="0"/>
              <a:t>It’s not possible to draw conclusions from this study about the effectiveness of the Working at Heights (WAH) training. </a:t>
            </a:r>
          </a:p>
          <a:p>
            <a:pPr lvl="1"/>
            <a:r>
              <a:rPr lang="en-CA" sz="1600" dirty="0"/>
              <a:t>This analysis covered the falls fatalities that occurred from 2009 to 2016. The mandatory WAH training program standard came into force in April 2015. In specific circumstances, some employers also had until October 2017 to ensure workers completed the working at heights training offered by the approved training providers.</a:t>
            </a:r>
          </a:p>
          <a:p>
            <a:endParaRPr lang="en-CA" sz="2000" dirty="0"/>
          </a:p>
          <a:p>
            <a:endParaRPr lang="en-CA" sz="2000" dirty="0"/>
          </a:p>
        </p:txBody>
      </p:sp>
    </p:spTree>
    <p:extLst>
      <p:ext uri="{BB962C8B-B14F-4D97-AF65-F5344CB8AC3E}">
        <p14:creationId xmlns:p14="http://schemas.microsoft.com/office/powerpoint/2010/main" val="17468712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4025" y="1038299"/>
            <a:ext cx="8258176" cy="919832"/>
          </a:xfrm>
        </p:spPr>
        <p:txBody>
          <a:bodyPr/>
          <a:lstStyle/>
          <a:p>
            <a:r>
              <a:rPr lang="en-US" dirty="0"/>
              <a:t>Training</a:t>
            </a:r>
            <a:endParaRPr lang="en-CA" dirty="0"/>
          </a:p>
        </p:txBody>
      </p:sp>
      <p:sp>
        <p:nvSpPr>
          <p:cNvPr id="7" name="Content Placeholder 1"/>
          <p:cNvSpPr txBox="1">
            <a:spLocks/>
          </p:cNvSpPr>
          <p:nvPr/>
        </p:nvSpPr>
        <p:spPr>
          <a:xfrm>
            <a:off x="516181" y="3727048"/>
            <a:ext cx="8111638" cy="2523281"/>
          </a:xfrm>
          <a:prstGeom prst="rect">
            <a:avLst/>
          </a:prstGeom>
        </p:spPr>
        <p:txBody>
          <a:bodyPr vert="horz" lIns="0" tIns="45720" rIns="91440" bIns="45720" rtlCol="0">
            <a:noAutofit/>
          </a:bodyPr>
          <a:lstStyle>
            <a:lvl1pPr marL="228600" indent="-228600" algn="l" defTabSz="457200" rtl="0" eaLnBrk="1" latinLnBrk="0" hangingPunct="1">
              <a:spcBef>
                <a:spcPct val="20000"/>
              </a:spcBef>
              <a:buFont typeface="Arial"/>
              <a:buChar char="•"/>
              <a:defRPr sz="2500" kern="1200">
                <a:solidFill>
                  <a:schemeClr val="tx1"/>
                </a:solidFill>
                <a:latin typeface="+mn-lt"/>
                <a:ea typeface="+mn-ea"/>
                <a:cs typeface="+mn-cs"/>
              </a:defRPr>
            </a:lvl1pPr>
            <a:lvl2pPr marL="457200" indent="-228600" algn="l" defTabSz="457200" rtl="0" eaLnBrk="1" latinLnBrk="0" hangingPunct="1">
              <a:spcBef>
                <a:spcPts val="672"/>
              </a:spcBef>
              <a:buFont typeface="Arial"/>
              <a:buChar char="–"/>
              <a:defRPr sz="2100" kern="1200" baseline="0">
                <a:solidFill>
                  <a:schemeClr val="tx1"/>
                </a:solidFill>
                <a:latin typeface="+mn-lt"/>
                <a:ea typeface="+mn-ea"/>
                <a:cs typeface="+mn-cs"/>
              </a:defRPr>
            </a:lvl2pPr>
            <a:lvl3pPr marL="685800" indent="-228600" algn="l" defTabSz="457200" rtl="0" eaLnBrk="1" latinLnBrk="0" hangingPunct="1">
              <a:spcBef>
                <a:spcPts val="600"/>
              </a:spcBef>
              <a:buFont typeface="Arial"/>
              <a:buChar char="•"/>
              <a:defRPr sz="1800" kern="1200" baseline="0">
                <a:solidFill>
                  <a:schemeClr val="tx1"/>
                </a:solidFill>
                <a:latin typeface="+mn-lt"/>
                <a:ea typeface="+mn-ea"/>
                <a:cs typeface="+mn-cs"/>
              </a:defRPr>
            </a:lvl3pPr>
            <a:lvl4pPr marL="914400" indent="-228600" algn="l" defTabSz="457200" rtl="0" eaLnBrk="1" latinLnBrk="0" hangingPunct="1">
              <a:spcBef>
                <a:spcPts val="480"/>
              </a:spcBef>
              <a:buFont typeface="Arial"/>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CA" sz="1600" dirty="0"/>
              <a:t>37 workers had falls training (40%), 29 workers did not (32%). Training information was not included in 26 of the analyzed cases (28%).</a:t>
            </a:r>
          </a:p>
          <a:p>
            <a:r>
              <a:rPr lang="en-US" sz="1600" dirty="0"/>
              <a:t>Among the 61 construction* fatalities analyzed: </a:t>
            </a:r>
          </a:p>
          <a:p>
            <a:pPr lvl="1"/>
            <a:r>
              <a:rPr lang="en-US" sz="1200" dirty="0"/>
              <a:t>32 workers had falls training (52.4%), 20 didn’t receive training (33%), training information was not available in 9 of the analyzed construction fatalities (14.7%).</a:t>
            </a:r>
          </a:p>
          <a:p>
            <a:r>
              <a:rPr lang="en-US" sz="1600" dirty="0"/>
              <a:t>Among the 31 non-construction* fatalities analyzed:</a:t>
            </a:r>
          </a:p>
          <a:p>
            <a:pPr lvl="1"/>
            <a:r>
              <a:rPr lang="en-US" sz="1200" dirty="0"/>
              <a:t>5 workers had falls training (16%), 9 didn’t receive training (29%), training information was not available in 17 of the analyzed construction fatalities (55%).</a:t>
            </a:r>
          </a:p>
        </p:txBody>
      </p:sp>
      <p:graphicFrame>
        <p:nvGraphicFramePr>
          <p:cNvPr id="8" name="Chart 7">
            <a:extLst>
              <a:ext uri="{FF2B5EF4-FFF2-40B4-BE49-F238E27FC236}">
                <a16:creationId xmlns="" xmlns:a16="http://schemas.microsoft.com/office/drawing/2014/main" id="{646D9F35-F4A4-4BFB-8A57-B7F627A55C1B}"/>
              </a:ext>
            </a:extLst>
          </p:cNvPr>
          <p:cNvGraphicFramePr>
            <a:graphicFrameLocks/>
          </p:cNvGraphicFramePr>
          <p:nvPr>
            <p:extLst>
              <p:ext uri="{D42A27DB-BD31-4B8C-83A1-F6EECF244321}">
                <p14:modId xmlns:p14="http://schemas.microsoft.com/office/powerpoint/2010/main" val="4085942455"/>
              </p:ext>
            </p:extLst>
          </p:nvPr>
        </p:nvGraphicFramePr>
        <p:xfrm>
          <a:off x="1979271" y="1673603"/>
          <a:ext cx="5391872" cy="1995572"/>
        </p:xfrm>
        <a:graphic>
          <a:graphicData uri="http://schemas.openxmlformats.org/drawingml/2006/chart">
            <c:chart xmlns:c="http://schemas.openxmlformats.org/drawingml/2006/chart" xmlns:r="http://schemas.openxmlformats.org/officeDocument/2006/relationships" r:id="rId2"/>
          </a:graphicData>
        </a:graphic>
      </p:graphicFrame>
      <p:sp>
        <p:nvSpPr>
          <p:cNvPr id="2" name="TextBox 1"/>
          <p:cNvSpPr txBox="1"/>
          <p:nvPr/>
        </p:nvSpPr>
        <p:spPr>
          <a:xfrm>
            <a:off x="454024" y="5965371"/>
            <a:ext cx="6795861" cy="246221"/>
          </a:xfrm>
          <a:prstGeom prst="rect">
            <a:avLst/>
          </a:prstGeom>
          <a:noFill/>
        </p:spPr>
        <p:txBody>
          <a:bodyPr wrap="square" rtlCol="0">
            <a:spAutoFit/>
          </a:bodyPr>
          <a:lstStyle/>
          <a:p>
            <a:r>
              <a:rPr lang="en-CA" sz="1000" dirty="0"/>
              <a:t>*Note: 2-digit NAICS was used to define Construction or Non-Construction sectors.</a:t>
            </a:r>
          </a:p>
        </p:txBody>
      </p:sp>
    </p:spTree>
    <p:extLst>
      <p:ext uri="{BB962C8B-B14F-4D97-AF65-F5344CB8AC3E}">
        <p14:creationId xmlns:p14="http://schemas.microsoft.com/office/powerpoint/2010/main" val="37193919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4025" y="1038299"/>
            <a:ext cx="8258176" cy="919832"/>
          </a:xfrm>
        </p:spPr>
        <p:txBody>
          <a:bodyPr/>
          <a:lstStyle/>
          <a:p>
            <a:r>
              <a:rPr lang="en-US" dirty="0"/>
              <a:t> What Went Wrong Despite Training</a:t>
            </a:r>
            <a:endParaRPr lang="en-CA" dirty="0"/>
          </a:p>
        </p:txBody>
      </p:sp>
      <p:sp>
        <p:nvSpPr>
          <p:cNvPr id="7" name="Content Placeholder 1"/>
          <p:cNvSpPr txBox="1">
            <a:spLocks/>
          </p:cNvSpPr>
          <p:nvPr/>
        </p:nvSpPr>
        <p:spPr>
          <a:xfrm>
            <a:off x="600563" y="4806691"/>
            <a:ext cx="8111638" cy="1107798"/>
          </a:xfrm>
          <a:prstGeom prst="rect">
            <a:avLst/>
          </a:prstGeom>
        </p:spPr>
        <p:txBody>
          <a:bodyPr vert="horz" lIns="0" tIns="45720" rIns="91440" bIns="45720" rtlCol="0">
            <a:noAutofit/>
          </a:bodyPr>
          <a:lstStyle>
            <a:lvl1pPr marL="228600" indent="-228600" algn="l" defTabSz="457200" rtl="0" eaLnBrk="1" latinLnBrk="0" hangingPunct="1">
              <a:spcBef>
                <a:spcPct val="20000"/>
              </a:spcBef>
              <a:buFont typeface="Arial"/>
              <a:buChar char="•"/>
              <a:defRPr sz="2500" kern="1200">
                <a:solidFill>
                  <a:schemeClr val="tx1"/>
                </a:solidFill>
                <a:latin typeface="+mn-lt"/>
                <a:ea typeface="+mn-ea"/>
                <a:cs typeface="+mn-cs"/>
              </a:defRPr>
            </a:lvl1pPr>
            <a:lvl2pPr marL="457200" indent="-228600" algn="l" defTabSz="457200" rtl="0" eaLnBrk="1" latinLnBrk="0" hangingPunct="1">
              <a:spcBef>
                <a:spcPts val="672"/>
              </a:spcBef>
              <a:buFont typeface="Arial"/>
              <a:buChar char="–"/>
              <a:defRPr sz="2100" kern="1200" baseline="0">
                <a:solidFill>
                  <a:schemeClr val="tx1"/>
                </a:solidFill>
                <a:latin typeface="+mn-lt"/>
                <a:ea typeface="+mn-ea"/>
                <a:cs typeface="+mn-cs"/>
              </a:defRPr>
            </a:lvl2pPr>
            <a:lvl3pPr marL="685800" indent="-228600" algn="l" defTabSz="457200" rtl="0" eaLnBrk="1" latinLnBrk="0" hangingPunct="1">
              <a:spcBef>
                <a:spcPts val="600"/>
              </a:spcBef>
              <a:buFont typeface="Arial"/>
              <a:buChar char="•"/>
              <a:defRPr sz="1800" kern="1200" baseline="0">
                <a:solidFill>
                  <a:schemeClr val="tx1"/>
                </a:solidFill>
                <a:latin typeface="+mn-lt"/>
                <a:ea typeface="+mn-ea"/>
                <a:cs typeface="+mn-cs"/>
              </a:defRPr>
            </a:lvl3pPr>
            <a:lvl4pPr marL="914400" indent="-228600" algn="l" defTabSz="457200" rtl="0" eaLnBrk="1" latinLnBrk="0" hangingPunct="1">
              <a:spcBef>
                <a:spcPts val="480"/>
              </a:spcBef>
              <a:buFont typeface="Arial"/>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CA" sz="1600" dirty="0"/>
              <a:t>Of the 37 workers who had some form of falls training: </a:t>
            </a:r>
          </a:p>
          <a:p>
            <a:pPr lvl="1"/>
            <a:r>
              <a:rPr lang="en-CA" sz="1200" dirty="0"/>
              <a:t>28 had issues with PPE: 16 worn PPE improperly and 12 did not wear it at all.</a:t>
            </a:r>
          </a:p>
          <a:p>
            <a:pPr lvl="1"/>
            <a:r>
              <a:rPr lang="en-CA" sz="1200" dirty="0"/>
              <a:t>13 workers did not receive adequate worksite instruction.</a:t>
            </a:r>
          </a:p>
        </p:txBody>
      </p:sp>
      <p:graphicFrame>
        <p:nvGraphicFramePr>
          <p:cNvPr id="6" name="Chart 5">
            <a:extLst>
              <a:ext uri="{FF2B5EF4-FFF2-40B4-BE49-F238E27FC236}">
                <a16:creationId xmlns="" xmlns:a16="http://schemas.microsoft.com/office/drawing/2014/main" id="{29B4B19B-8CB7-4CF3-A36D-F439E83CEE01}"/>
              </a:ext>
            </a:extLst>
          </p:cNvPr>
          <p:cNvGraphicFramePr>
            <a:graphicFrameLocks/>
          </p:cNvGraphicFramePr>
          <p:nvPr>
            <p:extLst>
              <p:ext uri="{D42A27DB-BD31-4B8C-83A1-F6EECF244321}">
                <p14:modId xmlns:p14="http://schemas.microsoft.com/office/powerpoint/2010/main" val="592145343"/>
              </p:ext>
            </p:extLst>
          </p:nvPr>
        </p:nvGraphicFramePr>
        <p:xfrm>
          <a:off x="1380960" y="1497410"/>
          <a:ext cx="6382080" cy="32173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614599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4025" y="1038299"/>
            <a:ext cx="8258176" cy="919832"/>
          </a:xfrm>
        </p:spPr>
        <p:txBody>
          <a:bodyPr/>
          <a:lstStyle/>
          <a:p>
            <a:r>
              <a:rPr lang="en-US" sz="2400" dirty="0"/>
              <a:t>Highlighted Contributing Factors by Business Size</a:t>
            </a:r>
            <a:endParaRPr lang="en-CA" sz="2400" dirty="0"/>
          </a:p>
        </p:txBody>
      </p:sp>
      <p:sp>
        <p:nvSpPr>
          <p:cNvPr id="7" name="Content Placeholder 1"/>
          <p:cNvSpPr txBox="1">
            <a:spLocks/>
          </p:cNvSpPr>
          <p:nvPr/>
        </p:nvSpPr>
        <p:spPr>
          <a:xfrm>
            <a:off x="454024" y="1603094"/>
            <a:ext cx="8111638" cy="4341088"/>
          </a:xfrm>
          <a:prstGeom prst="rect">
            <a:avLst/>
          </a:prstGeom>
        </p:spPr>
        <p:txBody>
          <a:bodyPr vert="horz" lIns="0" tIns="45720" rIns="91440" bIns="45720" rtlCol="0">
            <a:noAutofit/>
          </a:bodyPr>
          <a:lstStyle>
            <a:lvl1pPr marL="228600" indent="-228600" algn="l" defTabSz="457200" rtl="0" eaLnBrk="1" latinLnBrk="0" hangingPunct="1">
              <a:spcBef>
                <a:spcPct val="20000"/>
              </a:spcBef>
              <a:buFont typeface="Arial"/>
              <a:buChar char="•"/>
              <a:defRPr sz="2500" kern="1200">
                <a:solidFill>
                  <a:schemeClr val="tx1"/>
                </a:solidFill>
                <a:latin typeface="+mn-lt"/>
                <a:ea typeface="+mn-ea"/>
                <a:cs typeface="+mn-cs"/>
              </a:defRPr>
            </a:lvl1pPr>
            <a:lvl2pPr marL="457200" indent="-228600" algn="l" defTabSz="457200" rtl="0" eaLnBrk="1" latinLnBrk="0" hangingPunct="1">
              <a:spcBef>
                <a:spcPts val="672"/>
              </a:spcBef>
              <a:buFont typeface="Arial"/>
              <a:buChar char="–"/>
              <a:defRPr sz="2100" kern="1200" baseline="0">
                <a:solidFill>
                  <a:schemeClr val="tx1"/>
                </a:solidFill>
                <a:latin typeface="+mn-lt"/>
                <a:ea typeface="+mn-ea"/>
                <a:cs typeface="+mn-cs"/>
              </a:defRPr>
            </a:lvl2pPr>
            <a:lvl3pPr marL="685800" indent="-228600" algn="l" defTabSz="457200" rtl="0" eaLnBrk="1" latinLnBrk="0" hangingPunct="1">
              <a:spcBef>
                <a:spcPts val="600"/>
              </a:spcBef>
              <a:buFont typeface="Arial"/>
              <a:buChar char="•"/>
              <a:defRPr sz="1800" kern="1200" baseline="0">
                <a:solidFill>
                  <a:schemeClr val="tx1"/>
                </a:solidFill>
                <a:latin typeface="+mn-lt"/>
                <a:ea typeface="+mn-ea"/>
                <a:cs typeface="+mn-cs"/>
              </a:defRPr>
            </a:lvl3pPr>
            <a:lvl4pPr marL="914400" indent="-228600" algn="l" defTabSz="457200" rtl="0" eaLnBrk="1" latinLnBrk="0" hangingPunct="1">
              <a:spcBef>
                <a:spcPts val="480"/>
              </a:spcBef>
              <a:buFont typeface="Arial"/>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sz="1100" dirty="0"/>
          </a:p>
        </p:txBody>
      </p:sp>
      <p:graphicFrame>
        <p:nvGraphicFramePr>
          <p:cNvPr id="5" name="Table 4">
            <a:extLst>
              <a:ext uri="{FF2B5EF4-FFF2-40B4-BE49-F238E27FC236}">
                <a16:creationId xmlns="" xmlns:a16="http://schemas.microsoft.com/office/drawing/2014/main" id="{AA9423BD-6164-4D15-B484-308D0CF87132}"/>
              </a:ext>
            </a:extLst>
          </p:cNvPr>
          <p:cNvGraphicFramePr>
            <a:graphicFrameLocks noGrp="1"/>
          </p:cNvGraphicFramePr>
          <p:nvPr>
            <p:extLst>
              <p:ext uri="{D42A27DB-BD31-4B8C-83A1-F6EECF244321}">
                <p14:modId xmlns:p14="http://schemas.microsoft.com/office/powerpoint/2010/main" val="2438317328"/>
              </p:ext>
            </p:extLst>
          </p:nvPr>
        </p:nvGraphicFramePr>
        <p:xfrm>
          <a:off x="604578" y="2216444"/>
          <a:ext cx="8302182" cy="2468880"/>
        </p:xfrm>
        <a:graphic>
          <a:graphicData uri="http://schemas.openxmlformats.org/drawingml/2006/table">
            <a:tbl>
              <a:tblPr firstRow="1" bandRow="1">
                <a:tableStyleId>{7E9639D4-E3E2-4D34-9284-5A2195B3D0D7}</a:tableStyleId>
              </a:tblPr>
              <a:tblGrid>
                <a:gridCol w="4151091">
                  <a:extLst>
                    <a:ext uri="{9D8B030D-6E8A-4147-A177-3AD203B41FA5}">
                      <a16:colId xmlns="" xmlns:a16="http://schemas.microsoft.com/office/drawing/2014/main" val="427055658"/>
                    </a:ext>
                  </a:extLst>
                </a:gridCol>
                <a:gridCol w="4151091">
                  <a:extLst>
                    <a:ext uri="{9D8B030D-6E8A-4147-A177-3AD203B41FA5}">
                      <a16:colId xmlns="" xmlns:a16="http://schemas.microsoft.com/office/drawing/2014/main" val="2896553216"/>
                    </a:ext>
                  </a:extLst>
                </a:gridCol>
              </a:tblGrid>
              <a:tr h="0">
                <a:tc>
                  <a:txBody>
                    <a:bodyPr/>
                    <a:lstStyle/>
                    <a:p>
                      <a:pPr marL="0" algn="l" defTabSz="457200" rtl="0" eaLnBrk="1" latinLnBrk="0" hangingPunct="1"/>
                      <a:r>
                        <a:rPr lang="en-US" sz="1200" kern="1200" dirty="0"/>
                        <a:t>1-5 Employees</a:t>
                      </a:r>
                      <a:endParaRPr lang="en-US" sz="1200" b="1" kern="1200" dirty="0">
                        <a:solidFill>
                          <a:schemeClr val="tx1"/>
                        </a:solidFill>
                        <a:latin typeface="+mn-lt"/>
                        <a:ea typeface="+mn-ea"/>
                        <a:cs typeface="+mn-cs"/>
                      </a:endParaRPr>
                    </a:p>
                  </a:txBody>
                  <a:tcPr>
                    <a:lnR w="12700" cap="flat" cmpd="sng" algn="ctr">
                      <a:solidFill>
                        <a:schemeClr val="tx1"/>
                      </a:solidFill>
                      <a:prstDash val="solid"/>
                      <a:round/>
                      <a:headEnd type="none" w="med" len="med"/>
                      <a:tailEnd type="none" w="med" len="med"/>
                    </a:lnR>
                  </a:tcPr>
                </a:tc>
                <a:tc>
                  <a:txBody>
                    <a:bodyPr/>
                    <a:lstStyle/>
                    <a:p>
                      <a:pPr marL="0" algn="l" defTabSz="457200" rtl="0" eaLnBrk="1" latinLnBrk="0" hangingPunct="1"/>
                      <a:r>
                        <a:rPr lang="en-US" sz="1200" kern="1200" dirty="0"/>
                        <a:t>6-19 Employees</a:t>
                      </a:r>
                      <a:endParaRPr lang="en-US" sz="1200" b="1"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tcPr>
                </a:tc>
                <a:extLst>
                  <a:ext uri="{0D108BD9-81ED-4DB2-BD59-A6C34878D82A}">
                    <a16:rowId xmlns="" xmlns:a16="http://schemas.microsoft.com/office/drawing/2014/main" val="1667592377"/>
                  </a:ext>
                </a:extLst>
              </a:tr>
              <a:tr h="0">
                <a:tc>
                  <a:txBody>
                    <a:bodyPr/>
                    <a:lstStyle/>
                    <a:p>
                      <a:pPr algn="l"/>
                      <a:r>
                        <a:rPr lang="en-US" sz="1200" dirty="0"/>
                        <a:t>Pushed or </a:t>
                      </a:r>
                      <a:r>
                        <a:rPr lang="en-US" sz="1200" dirty="0" smtClean="0"/>
                        <a:t>Struck</a:t>
                      </a:r>
                      <a:r>
                        <a:rPr lang="en-US" sz="1200" baseline="0" dirty="0" smtClean="0"/>
                        <a:t> </a:t>
                      </a:r>
                      <a:r>
                        <a:rPr lang="en-US" sz="1200" dirty="0" smtClean="0"/>
                        <a:t>by </a:t>
                      </a:r>
                      <a:r>
                        <a:rPr lang="en-US" sz="1200" dirty="0"/>
                        <a:t>Object (6/7)</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CA" sz="1200" dirty="0"/>
                    </a:p>
                    <a:p>
                      <a:pPr marL="0" marR="0" lvl="0" indent="0" algn="l" defTabSz="457200" rtl="0" eaLnBrk="1" fontAlgn="auto" latinLnBrk="0" hangingPunct="1">
                        <a:lnSpc>
                          <a:spcPct val="100000"/>
                        </a:lnSpc>
                        <a:spcBef>
                          <a:spcPts val="0"/>
                        </a:spcBef>
                        <a:spcAft>
                          <a:spcPts val="0"/>
                        </a:spcAft>
                        <a:buClrTx/>
                        <a:buSzTx/>
                        <a:buFontTx/>
                        <a:buNone/>
                        <a:tabLst/>
                        <a:defRPr/>
                      </a:pPr>
                      <a:r>
                        <a:rPr lang="en-CA" sz="1200" i="1" dirty="0"/>
                        <a:t>Of 7 fatalities involving </a:t>
                      </a:r>
                      <a:r>
                        <a:rPr lang="en-US" sz="1200" i="1" dirty="0"/>
                        <a:t>this factor</a:t>
                      </a:r>
                      <a:r>
                        <a:rPr lang="en-CA" sz="1200" i="1" dirty="0"/>
                        <a:t>, 6 were of workers who worked for businesses with 1-5 employees.</a:t>
                      </a:r>
                    </a:p>
                  </a:txBody>
                  <a:tcPr>
                    <a:lnR w="12700" cap="flat" cmpd="sng" algn="ctr">
                      <a:solidFill>
                        <a:schemeClr val="tx1"/>
                      </a:solidFill>
                      <a:prstDash val="solid"/>
                      <a:round/>
                      <a:headEnd type="none" w="med" len="med"/>
                      <a:tailEnd type="none" w="med" len="med"/>
                    </a:lnR>
                  </a:tcPr>
                </a:tc>
                <a:tc>
                  <a:txBody>
                    <a:bodyPr/>
                    <a:lstStyle/>
                    <a:p>
                      <a:pPr algn="l"/>
                      <a:r>
                        <a:rPr lang="en-US" sz="1200" dirty="0"/>
                        <a:t>Other Unsafe Tools/Equipment or Usage (7/13)</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CA" sz="1200" dirty="0"/>
                    </a:p>
                    <a:p>
                      <a:pPr marL="0" marR="0" lvl="0" indent="0" algn="l" defTabSz="457200" rtl="0" eaLnBrk="1" fontAlgn="auto" latinLnBrk="0" hangingPunct="1">
                        <a:lnSpc>
                          <a:spcPct val="100000"/>
                        </a:lnSpc>
                        <a:spcBef>
                          <a:spcPts val="0"/>
                        </a:spcBef>
                        <a:spcAft>
                          <a:spcPts val="0"/>
                        </a:spcAft>
                        <a:buClrTx/>
                        <a:buSzTx/>
                        <a:buFontTx/>
                        <a:buNone/>
                        <a:tabLst/>
                        <a:defRPr/>
                      </a:pPr>
                      <a:r>
                        <a:rPr lang="en-CA" sz="1200" i="1" dirty="0"/>
                        <a:t>Of 13 fatalities involving </a:t>
                      </a:r>
                      <a:r>
                        <a:rPr lang="en-US" sz="1200" i="1" dirty="0"/>
                        <a:t>this factor</a:t>
                      </a:r>
                      <a:r>
                        <a:rPr lang="en-CA" sz="1200" i="1" dirty="0"/>
                        <a:t>, 7 were of workers who worked for businesses with 6-19 employees.</a:t>
                      </a:r>
                    </a:p>
                  </a:txBody>
                  <a:tcPr>
                    <a:lnL w="12700" cap="flat" cmpd="sng" algn="ctr">
                      <a:solidFill>
                        <a:schemeClr val="tx1"/>
                      </a:solidFill>
                      <a:prstDash val="solid"/>
                      <a:round/>
                      <a:headEnd type="none" w="med" len="med"/>
                      <a:tailEnd type="none" w="med" len="med"/>
                    </a:lnL>
                  </a:tcPr>
                </a:tc>
                <a:extLst>
                  <a:ext uri="{0D108BD9-81ED-4DB2-BD59-A6C34878D82A}">
                    <a16:rowId xmlns="" xmlns:a16="http://schemas.microsoft.com/office/drawing/2014/main" val="2643835511"/>
                  </a:ext>
                </a:extLst>
              </a:tr>
              <a:tr h="0">
                <a:tc>
                  <a:txBody>
                    <a:bodyPr/>
                    <a:lstStyle/>
                    <a:p>
                      <a:pPr algn="l"/>
                      <a:r>
                        <a:rPr lang="en-US" sz="1200" dirty="0"/>
                        <a:t>Unsafe Scaffold (6</a:t>
                      </a:r>
                      <a:r>
                        <a:rPr lang="en-US" sz="1200" baseline="0" dirty="0"/>
                        <a:t>/</a:t>
                      </a:r>
                      <a:r>
                        <a:rPr lang="en-US" sz="1200" dirty="0"/>
                        <a:t>7)</a:t>
                      </a:r>
                    </a:p>
                  </a:txBody>
                  <a:tcPr>
                    <a:lnR w="12700" cap="flat" cmpd="sng" algn="ctr">
                      <a:solidFill>
                        <a:schemeClr val="tx1"/>
                      </a:solidFill>
                      <a:prstDash val="solid"/>
                      <a:round/>
                      <a:headEnd type="none" w="med" len="med"/>
                      <a:tailEnd type="none" w="med" len="med"/>
                    </a:lnR>
                  </a:tcPr>
                </a:tc>
                <a:tc>
                  <a:txBody>
                    <a:bodyPr/>
                    <a:lstStyle/>
                    <a:p>
                      <a:pPr algn="l"/>
                      <a:endParaRPr lang="en-US" sz="1200" dirty="0"/>
                    </a:p>
                  </a:txBody>
                  <a:tcPr>
                    <a:lnL w="12700" cap="flat" cmpd="sng" algn="ctr">
                      <a:solidFill>
                        <a:schemeClr val="tx1"/>
                      </a:solidFill>
                      <a:prstDash val="solid"/>
                      <a:round/>
                      <a:headEnd type="none" w="med" len="med"/>
                      <a:tailEnd type="none" w="med" len="med"/>
                    </a:lnL>
                  </a:tcPr>
                </a:tc>
                <a:extLst>
                  <a:ext uri="{0D108BD9-81ED-4DB2-BD59-A6C34878D82A}">
                    <a16:rowId xmlns="" xmlns:a16="http://schemas.microsoft.com/office/drawing/2014/main" val="2404821515"/>
                  </a:ext>
                </a:extLst>
              </a:tr>
              <a:tr h="0">
                <a:tc>
                  <a:txBody>
                    <a:bodyPr/>
                    <a:lstStyle/>
                    <a:p>
                      <a:pPr algn="l"/>
                      <a:r>
                        <a:rPr lang="en-US" sz="1200" dirty="0"/>
                        <a:t>Unsafe Ladder Use (9/13)</a:t>
                      </a:r>
                    </a:p>
                  </a:txBody>
                  <a:tcPr>
                    <a:lnR w="12700" cap="flat" cmpd="sng" algn="ctr">
                      <a:solidFill>
                        <a:schemeClr val="tx1"/>
                      </a:solidFill>
                      <a:prstDash val="solid"/>
                      <a:round/>
                      <a:headEnd type="none" w="med" len="med"/>
                      <a:tailEnd type="none" w="med" len="med"/>
                    </a:lnR>
                  </a:tcPr>
                </a:tc>
                <a:tc>
                  <a:txBody>
                    <a:bodyPr/>
                    <a:lstStyle/>
                    <a:p>
                      <a:pPr algn="l"/>
                      <a:endParaRPr lang="en-US" sz="1200" dirty="0"/>
                    </a:p>
                  </a:txBody>
                  <a:tcPr>
                    <a:lnL w="12700" cap="flat" cmpd="sng" algn="ctr">
                      <a:solidFill>
                        <a:schemeClr val="tx1"/>
                      </a:solidFill>
                      <a:prstDash val="solid"/>
                      <a:round/>
                      <a:headEnd type="none" w="med" len="med"/>
                      <a:tailEnd type="none" w="med" len="med"/>
                    </a:lnL>
                  </a:tcPr>
                </a:tc>
                <a:extLst>
                  <a:ext uri="{0D108BD9-81ED-4DB2-BD59-A6C34878D82A}">
                    <a16:rowId xmlns="" xmlns:a16="http://schemas.microsoft.com/office/drawing/2014/main" val="3498545316"/>
                  </a:ext>
                </a:extLst>
              </a:tr>
              <a:tr h="0">
                <a:tc>
                  <a:txBody>
                    <a:bodyPr/>
                    <a:lstStyle/>
                    <a:p>
                      <a:pPr algn="l"/>
                      <a:r>
                        <a:rPr lang="en-US" sz="1200" dirty="0"/>
                        <a:t>Unsafe Behavior/Misjudgment (8/10)</a:t>
                      </a:r>
                    </a:p>
                  </a:txBody>
                  <a:tcPr>
                    <a:lnR w="12700" cap="flat" cmpd="sng" algn="ctr">
                      <a:solidFill>
                        <a:schemeClr val="tx1"/>
                      </a:solidFill>
                      <a:prstDash val="solid"/>
                      <a:round/>
                      <a:headEnd type="none" w="med" len="med"/>
                      <a:tailEnd type="none" w="med" len="med"/>
                    </a:lnR>
                  </a:tcPr>
                </a:tc>
                <a:tc>
                  <a:txBody>
                    <a:bodyPr/>
                    <a:lstStyle/>
                    <a:p>
                      <a:pPr algn="l"/>
                      <a:endParaRPr lang="en-US" sz="1200" dirty="0"/>
                    </a:p>
                  </a:txBody>
                  <a:tcPr>
                    <a:lnL w="12700" cap="flat" cmpd="sng" algn="ctr">
                      <a:solidFill>
                        <a:schemeClr val="tx1"/>
                      </a:solidFill>
                      <a:prstDash val="solid"/>
                      <a:round/>
                      <a:headEnd type="none" w="med" len="med"/>
                      <a:tailEnd type="none" w="med" len="med"/>
                    </a:lnL>
                  </a:tcPr>
                </a:tc>
                <a:extLst>
                  <a:ext uri="{0D108BD9-81ED-4DB2-BD59-A6C34878D82A}">
                    <a16:rowId xmlns="" xmlns:a16="http://schemas.microsoft.com/office/drawing/2014/main" val="3607442029"/>
                  </a:ext>
                </a:extLst>
              </a:tr>
              <a:tr h="0">
                <a:tc>
                  <a:txBody>
                    <a:bodyPr/>
                    <a:lstStyle/>
                    <a:p>
                      <a:pPr algn="l"/>
                      <a:r>
                        <a:rPr lang="en-US" sz="1200" dirty="0"/>
                        <a:t>Lack of Falls Training (17/29)</a:t>
                      </a:r>
                    </a:p>
                  </a:txBody>
                  <a:tcPr>
                    <a:lnR w="12700" cap="flat" cmpd="sng" algn="ctr">
                      <a:solidFill>
                        <a:schemeClr val="tx1"/>
                      </a:solidFill>
                      <a:prstDash val="solid"/>
                      <a:round/>
                      <a:headEnd type="none" w="med" len="med"/>
                      <a:tailEnd type="none" w="med" len="med"/>
                    </a:lnR>
                  </a:tcPr>
                </a:tc>
                <a:tc>
                  <a:txBody>
                    <a:bodyPr/>
                    <a:lstStyle/>
                    <a:p>
                      <a:pPr algn="l"/>
                      <a:endParaRPr lang="en-US" sz="1200" dirty="0"/>
                    </a:p>
                  </a:txBody>
                  <a:tcPr>
                    <a:lnL w="12700" cap="flat" cmpd="sng" algn="ctr">
                      <a:solidFill>
                        <a:schemeClr val="tx1"/>
                      </a:solidFill>
                      <a:prstDash val="solid"/>
                      <a:round/>
                      <a:headEnd type="none" w="med" len="med"/>
                      <a:tailEnd type="none" w="med" len="med"/>
                    </a:lnL>
                  </a:tcPr>
                </a:tc>
                <a:extLst>
                  <a:ext uri="{0D108BD9-81ED-4DB2-BD59-A6C34878D82A}">
                    <a16:rowId xmlns="" xmlns:a16="http://schemas.microsoft.com/office/drawing/2014/main" val="3777178050"/>
                  </a:ext>
                </a:extLst>
              </a:tr>
              <a:tr h="0">
                <a:tc>
                  <a:txBody>
                    <a:bodyPr/>
                    <a:lstStyle/>
                    <a:p>
                      <a:pPr algn="l"/>
                      <a:r>
                        <a:rPr lang="en-US" sz="1200" dirty="0"/>
                        <a:t>Not Wearing PPE (22/36)</a:t>
                      </a:r>
                    </a:p>
                  </a:txBody>
                  <a:tcPr>
                    <a:lnR w="12700" cap="flat" cmpd="sng" algn="ctr">
                      <a:solidFill>
                        <a:schemeClr val="tx1"/>
                      </a:solidFill>
                      <a:prstDash val="solid"/>
                      <a:round/>
                      <a:headEnd type="none" w="med" len="med"/>
                      <a:tailEnd type="none" w="med" len="med"/>
                    </a:lnR>
                  </a:tcPr>
                </a:tc>
                <a:tc>
                  <a:txBody>
                    <a:bodyPr/>
                    <a:lstStyle/>
                    <a:p>
                      <a:pPr algn="l"/>
                      <a:endParaRPr lang="en-US" sz="1200" dirty="0"/>
                    </a:p>
                  </a:txBody>
                  <a:tcPr>
                    <a:lnL w="12700" cap="flat" cmpd="sng" algn="ctr">
                      <a:solidFill>
                        <a:schemeClr val="tx1"/>
                      </a:solidFill>
                      <a:prstDash val="solid"/>
                      <a:round/>
                      <a:headEnd type="none" w="med" len="med"/>
                      <a:tailEnd type="none" w="med" len="med"/>
                    </a:lnL>
                  </a:tcPr>
                </a:tc>
                <a:extLst>
                  <a:ext uri="{0D108BD9-81ED-4DB2-BD59-A6C34878D82A}">
                    <a16:rowId xmlns="" xmlns:a16="http://schemas.microsoft.com/office/drawing/2014/main" val="807665534"/>
                  </a:ext>
                </a:extLst>
              </a:tr>
            </a:tbl>
          </a:graphicData>
        </a:graphic>
      </p:graphicFrame>
      <p:sp>
        <p:nvSpPr>
          <p:cNvPr id="4" name="Rectangle 3"/>
          <p:cNvSpPr/>
          <p:nvPr/>
        </p:nvSpPr>
        <p:spPr>
          <a:xfrm>
            <a:off x="529301" y="5180443"/>
            <a:ext cx="8377459" cy="261610"/>
          </a:xfrm>
          <a:prstGeom prst="rect">
            <a:avLst/>
          </a:prstGeom>
        </p:spPr>
        <p:txBody>
          <a:bodyPr wrap="square">
            <a:spAutoFit/>
          </a:bodyPr>
          <a:lstStyle/>
          <a:p>
            <a:r>
              <a:rPr lang="en-CA" sz="1100" dirty="0"/>
              <a:t>No factors were specifically notable for businesses of size 20-49 or 50+.</a:t>
            </a:r>
          </a:p>
        </p:txBody>
      </p:sp>
    </p:spTree>
    <p:extLst>
      <p:ext uri="{BB962C8B-B14F-4D97-AF65-F5344CB8AC3E}">
        <p14:creationId xmlns:p14="http://schemas.microsoft.com/office/powerpoint/2010/main" val="40980868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454026" y="1665883"/>
            <a:ext cx="8258175" cy="4019299"/>
          </a:xfrm>
        </p:spPr>
        <p:txBody>
          <a:bodyPr>
            <a:noAutofit/>
          </a:bodyPr>
          <a:lstStyle/>
          <a:p>
            <a:r>
              <a:rPr lang="en-US" sz="1700" b="1" dirty="0"/>
              <a:t>Sample Size: </a:t>
            </a:r>
            <a:r>
              <a:rPr lang="en-US" sz="1700" dirty="0"/>
              <a:t>The small sample size (n=92) limits the explanatory power of the analysis</a:t>
            </a:r>
          </a:p>
          <a:p>
            <a:endParaRPr lang="en-US" sz="1700" b="1" dirty="0"/>
          </a:p>
          <a:p>
            <a:r>
              <a:rPr lang="en-US" sz="1700" b="1" dirty="0"/>
              <a:t>Only Fatalities: </a:t>
            </a:r>
            <a:r>
              <a:rPr lang="en-US" sz="1700" dirty="0"/>
              <a:t>The analysis covers only fatalities, not not-fatal injuries. The conditions and factors surrounding critical injuries may be similar to or different than those that lead to fatalities.</a:t>
            </a:r>
          </a:p>
          <a:p>
            <a:endParaRPr lang="en-US" sz="1700" b="1" dirty="0"/>
          </a:p>
          <a:p>
            <a:r>
              <a:rPr lang="en-US" sz="1700" b="1" dirty="0"/>
              <a:t>Data Quality: </a:t>
            </a:r>
            <a:r>
              <a:rPr lang="en-CA" sz="1700" dirty="0"/>
              <a:t>Data source contained information that is relevant only to the specific event information relevant for analysis had to be extracted/interpreted from the event details. Additionally, not every data point was available in every file.</a:t>
            </a:r>
          </a:p>
          <a:p>
            <a:endParaRPr lang="en-US" sz="1700" b="1" dirty="0"/>
          </a:p>
          <a:p>
            <a:r>
              <a:rPr lang="en-US" sz="1700" b="1" dirty="0"/>
              <a:t>Data Capture, Coding and Interpretation</a:t>
            </a:r>
            <a:r>
              <a:rPr lang="en-US" sz="1700" dirty="0"/>
              <a:t>: Despite the rigorous consistency checks, there might have been differences in coding and interpreting the information by the team working on the </a:t>
            </a:r>
            <a:r>
              <a:rPr lang="en-US" sz="1700"/>
              <a:t>pilot project.</a:t>
            </a:r>
            <a:endParaRPr lang="en-US" sz="1700" dirty="0"/>
          </a:p>
        </p:txBody>
      </p:sp>
      <p:sp>
        <p:nvSpPr>
          <p:cNvPr id="3" name="Title 2"/>
          <p:cNvSpPr>
            <a:spLocks noGrp="1"/>
          </p:cNvSpPr>
          <p:nvPr>
            <p:ph type="title"/>
          </p:nvPr>
        </p:nvSpPr>
        <p:spPr>
          <a:xfrm>
            <a:off x="454025" y="1038299"/>
            <a:ext cx="8258176" cy="763607"/>
          </a:xfrm>
        </p:spPr>
        <p:txBody>
          <a:bodyPr/>
          <a:lstStyle/>
          <a:p>
            <a:r>
              <a:rPr lang="en-US" dirty="0"/>
              <a:t>Limitations</a:t>
            </a:r>
            <a:endParaRPr lang="en-CA" dirty="0"/>
          </a:p>
        </p:txBody>
      </p:sp>
    </p:spTree>
    <p:extLst>
      <p:ext uri="{BB962C8B-B14F-4D97-AF65-F5344CB8AC3E}">
        <p14:creationId xmlns:p14="http://schemas.microsoft.com/office/powerpoint/2010/main" val="14579687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4025" y="1165714"/>
            <a:ext cx="8258176" cy="708055"/>
          </a:xfrm>
        </p:spPr>
        <p:txBody>
          <a:bodyPr/>
          <a:lstStyle/>
          <a:p>
            <a:pPr>
              <a:lnSpc>
                <a:spcPts val="3700"/>
              </a:lnSpc>
            </a:pPr>
            <a:r>
              <a:rPr lang="en-US" sz="2400" dirty="0"/>
              <a:t>Highlighted Contributing Factors by Top 2 Industrial Sectors (NAICS 5 Digit)</a:t>
            </a:r>
            <a:endParaRPr lang="en-CA" sz="2400" dirty="0"/>
          </a:p>
        </p:txBody>
      </p:sp>
      <p:sp>
        <p:nvSpPr>
          <p:cNvPr id="7" name="Content Placeholder 1"/>
          <p:cNvSpPr txBox="1">
            <a:spLocks/>
          </p:cNvSpPr>
          <p:nvPr/>
        </p:nvSpPr>
        <p:spPr>
          <a:xfrm>
            <a:off x="454024" y="4215927"/>
            <a:ext cx="8111638" cy="1537272"/>
          </a:xfrm>
          <a:prstGeom prst="rect">
            <a:avLst/>
          </a:prstGeom>
        </p:spPr>
        <p:txBody>
          <a:bodyPr vert="horz" lIns="0" tIns="45720" rIns="91440" bIns="45720" rtlCol="0">
            <a:normAutofit/>
          </a:bodyPr>
          <a:lstStyle>
            <a:lvl1pPr marL="228600" indent="-228600" algn="l" defTabSz="457200" rtl="0" eaLnBrk="1" latinLnBrk="0" hangingPunct="1">
              <a:spcBef>
                <a:spcPct val="20000"/>
              </a:spcBef>
              <a:buFont typeface="Arial"/>
              <a:buChar char="•"/>
              <a:defRPr sz="2500" kern="1200">
                <a:solidFill>
                  <a:schemeClr val="tx1"/>
                </a:solidFill>
                <a:latin typeface="+mn-lt"/>
                <a:ea typeface="+mn-ea"/>
                <a:cs typeface="+mn-cs"/>
              </a:defRPr>
            </a:lvl1pPr>
            <a:lvl2pPr marL="457200" indent="-228600" algn="l" defTabSz="457200" rtl="0" eaLnBrk="1" latinLnBrk="0" hangingPunct="1">
              <a:spcBef>
                <a:spcPts val="672"/>
              </a:spcBef>
              <a:buFont typeface="Arial"/>
              <a:buChar char="–"/>
              <a:defRPr sz="2100" kern="1200" baseline="0">
                <a:solidFill>
                  <a:schemeClr val="tx1"/>
                </a:solidFill>
                <a:latin typeface="+mn-lt"/>
                <a:ea typeface="+mn-ea"/>
                <a:cs typeface="+mn-cs"/>
              </a:defRPr>
            </a:lvl2pPr>
            <a:lvl3pPr marL="685800" indent="-228600" algn="l" defTabSz="457200" rtl="0" eaLnBrk="1" latinLnBrk="0" hangingPunct="1">
              <a:spcBef>
                <a:spcPts val="600"/>
              </a:spcBef>
              <a:buFont typeface="Arial"/>
              <a:buChar char="•"/>
              <a:defRPr sz="1800" kern="1200" baseline="0">
                <a:solidFill>
                  <a:schemeClr val="tx1"/>
                </a:solidFill>
                <a:latin typeface="+mn-lt"/>
                <a:ea typeface="+mn-ea"/>
                <a:cs typeface="+mn-cs"/>
              </a:defRPr>
            </a:lvl3pPr>
            <a:lvl4pPr marL="914400" indent="-228600" algn="l" defTabSz="457200" rtl="0" eaLnBrk="1" latinLnBrk="0" hangingPunct="1">
              <a:spcBef>
                <a:spcPts val="480"/>
              </a:spcBef>
              <a:buFont typeface="Arial"/>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CA" sz="1600" dirty="0"/>
          </a:p>
        </p:txBody>
      </p:sp>
      <p:graphicFrame>
        <p:nvGraphicFramePr>
          <p:cNvPr id="6" name="Table 5">
            <a:extLst>
              <a:ext uri="{FF2B5EF4-FFF2-40B4-BE49-F238E27FC236}">
                <a16:creationId xmlns="" xmlns:a16="http://schemas.microsoft.com/office/drawing/2014/main" id="{A25C7F73-D8AA-46D8-9D1C-3320308CFB27}"/>
              </a:ext>
            </a:extLst>
          </p:cNvPr>
          <p:cNvGraphicFramePr>
            <a:graphicFrameLocks noGrp="1"/>
          </p:cNvGraphicFramePr>
          <p:nvPr>
            <p:extLst>
              <p:ext uri="{D42A27DB-BD31-4B8C-83A1-F6EECF244321}">
                <p14:modId xmlns:p14="http://schemas.microsoft.com/office/powerpoint/2010/main" val="3356453731"/>
              </p:ext>
            </p:extLst>
          </p:nvPr>
        </p:nvGraphicFramePr>
        <p:xfrm>
          <a:off x="454025" y="2406204"/>
          <a:ext cx="8203838" cy="3149643"/>
        </p:xfrm>
        <a:graphic>
          <a:graphicData uri="http://schemas.openxmlformats.org/drawingml/2006/table">
            <a:tbl>
              <a:tblPr firstRow="1" bandRow="1">
                <a:tableStyleId>{7E9639D4-E3E2-4D34-9284-5A2195B3D0D7}</a:tableStyleId>
              </a:tblPr>
              <a:tblGrid>
                <a:gridCol w="4103573">
                  <a:extLst>
                    <a:ext uri="{9D8B030D-6E8A-4147-A177-3AD203B41FA5}">
                      <a16:colId xmlns="" xmlns:a16="http://schemas.microsoft.com/office/drawing/2014/main" val="427055658"/>
                    </a:ext>
                  </a:extLst>
                </a:gridCol>
                <a:gridCol w="4100265">
                  <a:extLst>
                    <a:ext uri="{9D8B030D-6E8A-4147-A177-3AD203B41FA5}">
                      <a16:colId xmlns="" xmlns:a16="http://schemas.microsoft.com/office/drawing/2014/main" val="2896553216"/>
                    </a:ext>
                  </a:extLst>
                </a:gridCol>
              </a:tblGrid>
              <a:tr h="449949">
                <a:tc>
                  <a:txBody>
                    <a:bodyPr/>
                    <a:lstStyle/>
                    <a:p>
                      <a:pPr marL="0" algn="l" defTabSz="457200" rtl="0" eaLnBrk="1" latinLnBrk="0" hangingPunct="1"/>
                      <a:r>
                        <a:rPr lang="en-US" sz="1200" dirty="0"/>
                        <a:t>Roofing Contractors</a:t>
                      </a:r>
                      <a:endParaRPr lang="en-US" sz="1200" b="1" kern="1200" dirty="0">
                        <a:solidFill>
                          <a:schemeClr val="tx1"/>
                        </a:solidFill>
                        <a:latin typeface="+mn-lt"/>
                        <a:ea typeface="+mn-ea"/>
                        <a:cs typeface="+mn-cs"/>
                      </a:endParaRPr>
                    </a:p>
                  </a:txBody>
                  <a:tcPr>
                    <a:lnR w="12700" cap="flat" cmpd="sng" algn="ctr">
                      <a:solidFill>
                        <a:schemeClr val="tx1"/>
                      </a:solidFill>
                      <a:prstDash val="solid"/>
                      <a:round/>
                      <a:headEnd type="none" w="med" len="med"/>
                      <a:tailEnd type="none" w="med" len="med"/>
                    </a:lnR>
                  </a:tcPr>
                </a:tc>
                <a:tc>
                  <a:txBody>
                    <a:bodyPr/>
                    <a:lstStyle/>
                    <a:p>
                      <a:pPr marL="0" algn="l" defTabSz="457200" rtl="0" eaLnBrk="1" latinLnBrk="0" hangingPunct="1"/>
                      <a:r>
                        <a:rPr lang="en-US" sz="1200" dirty="0"/>
                        <a:t>Residential Building Construction</a:t>
                      </a:r>
                      <a:endParaRPr lang="en-US" sz="1200" b="1"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tcPr>
                </a:tc>
                <a:extLst>
                  <a:ext uri="{0D108BD9-81ED-4DB2-BD59-A6C34878D82A}">
                    <a16:rowId xmlns="" xmlns:a16="http://schemas.microsoft.com/office/drawing/2014/main" val="1667592377"/>
                  </a:ext>
                </a:extLst>
              </a:tr>
              <a:tr h="858994">
                <a:tc>
                  <a:txBody>
                    <a:bodyPr/>
                    <a:lstStyle/>
                    <a:p>
                      <a:pPr algn="l"/>
                      <a:r>
                        <a:rPr lang="en-US" sz="1200" dirty="0"/>
                        <a:t>Lack of Worksite Instruction (10/21)</a:t>
                      </a:r>
                    </a:p>
                    <a:p>
                      <a:pPr algn="l"/>
                      <a:endParaRPr lang="en-US" sz="1200" dirty="0"/>
                    </a:p>
                    <a:p>
                      <a:pPr algn="l"/>
                      <a:r>
                        <a:rPr lang="en-US" sz="1200" i="1" dirty="0"/>
                        <a:t>(10</a:t>
                      </a:r>
                      <a:r>
                        <a:rPr lang="en-US" sz="1200" i="1" baseline="0" dirty="0"/>
                        <a:t> out </a:t>
                      </a:r>
                      <a:r>
                        <a:rPr lang="en-US" sz="1200" i="1" dirty="0"/>
                        <a:t>21 fatalities in “roofing contractors”</a:t>
                      </a:r>
                      <a:r>
                        <a:rPr lang="en-US" sz="1200" i="1" baseline="0" dirty="0"/>
                        <a:t> sector involved this factor</a:t>
                      </a:r>
                      <a:r>
                        <a:rPr lang="en-US" sz="1200" i="1" dirty="0"/>
                        <a:t>)</a:t>
                      </a:r>
                    </a:p>
                  </a:txBody>
                  <a:tcPr>
                    <a:lnR w="12700" cap="flat" cmpd="sng" algn="ctr">
                      <a:solidFill>
                        <a:schemeClr val="tx1"/>
                      </a:solidFill>
                      <a:prstDash val="solid"/>
                      <a:round/>
                      <a:headEnd type="none" w="med" len="med"/>
                      <a:tailEnd type="none" w="med" len="med"/>
                    </a:lnR>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t>Lack of Worksite Instruction (9/13)</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sz="1200" i="1" dirty="0"/>
                        <a:t>(9 </a:t>
                      </a:r>
                      <a:r>
                        <a:rPr lang="en-US" sz="1200" i="1" baseline="0" dirty="0"/>
                        <a:t>out </a:t>
                      </a:r>
                      <a:r>
                        <a:rPr lang="en-US" sz="1200" i="1" dirty="0"/>
                        <a:t>13 fatalities in “residential building construction” sector </a:t>
                      </a:r>
                      <a:r>
                        <a:rPr lang="en-US" sz="1200" i="1" baseline="0" dirty="0"/>
                        <a:t>involved this factor</a:t>
                      </a:r>
                      <a:r>
                        <a:rPr lang="en-US" sz="1200" i="1" dirty="0"/>
                        <a:t>)</a:t>
                      </a:r>
                    </a:p>
                  </a:txBody>
                  <a:tcPr>
                    <a:lnL w="12700" cap="flat" cmpd="sng" algn="ctr">
                      <a:solidFill>
                        <a:schemeClr val="tx1"/>
                      </a:solidFill>
                      <a:prstDash val="solid"/>
                      <a:round/>
                      <a:headEnd type="none" w="med" len="med"/>
                      <a:tailEnd type="none" w="med" len="med"/>
                    </a:lnL>
                  </a:tcPr>
                </a:tc>
                <a:extLst>
                  <a:ext uri="{0D108BD9-81ED-4DB2-BD59-A6C34878D82A}">
                    <a16:rowId xmlns="" xmlns:a16="http://schemas.microsoft.com/office/drawing/2014/main" val="2643835511"/>
                  </a:ext>
                </a:extLst>
              </a:tr>
              <a:tr h="368140">
                <a:tc>
                  <a:txBody>
                    <a:bodyPr/>
                    <a:lstStyle/>
                    <a:p>
                      <a:pPr algn="l"/>
                      <a:r>
                        <a:rPr lang="en-US" sz="1200" dirty="0"/>
                        <a:t>Not wearing PPE (10/21)</a:t>
                      </a:r>
                    </a:p>
                  </a:txBody>
                  <a:tcPr>
                    <a:lnR w="12700" cap="flat" cmpd="sng" algn="ctr">
                      <a:solidFill>
                        <a:schemeClr val="tx1"/>
                      </a:solidFill>
                      <a:prstDash val="solid"/>
                      <a:round/>
                      <a:headEnd type="none" w="med" len="med"/>
                      <a:tailEnd type="none" w="med" len="med"/>
                    </a:lnR>
                  </a:tcPr>
                </a:tc>
                <a:tc>
                  <a:txBody>
                    <a:bodyPr/>
                    <a:lstStyle/>
                    <a:p>
                      <a:pPr algn="l"/>
                      <a:endParaRPr lang="en-US" sz="1200" dirty="0"/>
                    </a:p>
                  </a:txBody>
                  <a:tcPr>
                    <a:lnL w="12700" cap="flat" cmpd="sng" algn="ctr">
                      <a:solidFill>
                        <a:schemeClr val="tx1"/>
                      </a:solidFill>
                      <a:prstDash val="solid"/>
                      <a:round/>
                      <a:headEnd type="none" w="med" len="med"/>
                      <a:tailEnd type="none" w="med" len="med"/>
                    </a:lnL>
                  </a:tcPr>
                </a:tc>
                <a:extLst>
                  <a:ext uri="{0D108BD9-81ED-4DB2-BD59-A6C34878D82A}">
                    <a16:rowId xmlns="" xmlns:a16="http://schemas.microsoft.com/office/drawing/2014/main" val="2404821515"/>
                  </a:ext>
                </a:extLst>
              </a:tr>
              <a:tr h="368140">
                <a:tc>
                  <a:txBody>
                    <a:bodyPr/>
                    <a:lstStyle/>
                    <a:p>
                      <a:pPr algn="l"/>
                      <a:r>
                        <a:rPr lang="en-US" sz="1200" dirty="0"/>
                        <a:t>Wearing PPE Improperly (9/21)</a:t>
                      </a:r>
                    </a:p>
                  </a:txBody>
                  <a:tcPr>
                    <a:lnR w="12700" cap="flat" cmpd="sng" algn="ctr">
                      <a:solidFill>
                        <a:schemeClr val="tx1"/>
                      </a:solidFill>
                      <a:prstDash val="solid"/>
                      <a:round/>
                      <a:headEnd type="none" w="med" len="med"/>
                      <a:tailEnd type="none" w="med" len="med"/>
                    </a:lnR>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t>Wearing PPE Improperly (7/13)</a:t>
                      </a:r>
                    </a:p>
                  </a:txBody>
                  <a:tcPr>
                    <a:lnL w="12700" cap="flat" cmpd="sng" algn="ctr">
                      <a:solidFill>
                        <a:schemeClr val="tx1"/>
                      </a:solidFill>
                      <a:prstDash val="solid"/>
                      <a:round/>
                      <a:headEnd type="none" w="med" len="med"/>
                      <a:tailEnd type="none" w="med" len="med"/>
                    </a:lnL>
                  </a:tcPr>
                </a:tc>
                <a:extLst>
                  <a:ext uri="{0D108BD9-81ED-4DB2-BD59-A6C34878D82A}">
                    <a16:rowId xmlns="" xmlns:a16="http://schemas.microsoft.com/office/drawing/2014/main" val="3498545316"/>
                  </a:ext>
                </a:extLst>
              </a:tr>
              <a:tr h="368140">
                <a:tc>
                  <a:txBody>
                    <a:bodyPr/>
                    <a:lstStyle/>
                    <a:p>
                      <a:pPr algn="l"/>
                      <a:r>
                        <a:rPr lang="en-US" sz="1200" dirty="0"/>
                        <a:t>Improper Guarding (7/21)</a:t>
                      </a:r>
                    </a:p>
                  </a:txBody>
                  <a:tcPr>
                    <a:lnR w="12700" cap="flat" cmpd="sng" algn="ctr">
                      <a:solidFill>
                        <a:schemeClr val="tx1"/>
                      </a:solidFill>
                      <a:prstDash val="solid"/>
                      <a:round/>
                      <a:headEnd type="none" w="med" len="med"/>
                      <a:tailEnd type="none" w="med" len="med"/>
                    </a:lnR>
                  </a:tcPr>
                </a:tc>
                <a:tc>
                  <a:txBody>
                    <a:bodyPr/>
                    <a:lstStyle/>
                    <a:p>
                      <a:pPr algn="l"/>
                      <a:endParaRPr lang="en-US" sz="1200" dirty="0"/>
                    </a:p>
                  </a:txBody>
                  <a:tcPr>
                    <a:lnL w="12700" cap="flat" cmpd="sng" algn="ctr">
                      <a:solidFill>
                        <a:schemeClr val="tx1"/>
                      </a:solidFill>
                      <a:prstDash val="solid"/>
                      <a:round/>
                      <a:headEnd type="none" w="med" len="med"/>
                      <a:tailEnd type="none" w="med" len="med"/>
                    </a:lnL>
                  </a:tcPr>
                </a:tc>
                <a:extLst>
                  <a:ext uri="{0D108BD9-81ED-4DB2-BD59-A6C34878D82A}">
                    <a16:rowId xmlns="" xmlns:a16="http://schemas.microsoft.com/office/drawing/2014/main" val="3607442029"/>
                  </a:ext>
                </a:extLst>
              </a:tr>
              <a:tr h="368140">
                <a:tc>
                  <a:txBody>
                    <a:bodyPr/>
                    <a:lstStyle/>
                    <a:p>
                      <a:pPr algn="l"/>
                      <a:endParaRPr lang="en-US" sz="1200" dirty="0"/>
                    </a:p>
                  </a:txBody>
                  <a:tcPr>
                    <a:lnR w="12700" cap="flat" cmpd="sng" algn="ctr">
                      <a:solidFill>
                        <a:schemeClr val="tx1"/>
                      </a:solidFill>
                      <a:prstDash val="solid"/>
                      <a:round/>
                      <a:headEnd type="none" w="med" len="med"/>
                      <a:tailEnd type="none" w="med" len="med"/>
                    </a:lnR>
                  </a:tcPr>
                </a:tc>
                <a:tc>
                  <a:txBody>
                    <a:bodyPr/>
                    <a:lstStyle/>
                    <a:p>
                      <a:pPr algn="l"/>
                      <a:r>
                        <a:rPr lang="en-US" sz="1200" dirty="0"/>
                        <a:t>Lack of Falls Training (6/13)</a:t>
                      </a:r>
                    </a:p>
                  </a:txBody>
                  <a:tcPr>
                    <a:lnL w="12700" cap="flat" cmpd="sng" algn="ctr">
                      <a:solidFill>
                        <a:schemeClr val="tx1"/>
                      </a:solidFill>
                      <a:prstDash val="solid"/>
                      <a:round/>
                      <a:headEnd type="none" w="med" len="med"/>
                      <a:tailEnd type="none" w="med" len="med"/>
                    </a:lnL>
                  </a:tcPr>
                </a:tc>
                <a:extLst>
                  <a:ext uri="{0D108BD9-81ED-4DB2-BD59-A6C34878D82A}">
                    <a16:rowId xmlns="" xmlns:a16="http://schemas.microsoft.com/office/drawing/2014/main" val="3777178050"/>
                  </a:ext>
                </a:extLst>
              </a:tr>
              <a:tr h="368140">
                <a:tc>
                  <a:txBody>
                    <a:bodyPr/>
                    <a:lstStyle/>
                    <a:p>
                      <a:endParaRPr lang="en-US" sz="1200" dirty="0"/>
                    </a:p>
                  </a:txBody>
                  <a:tcPr>
                    <a:lnR w="12700" cap="flat" cmpd="sng" algn="ctr">
                      <a:solidFill>
                        <a:schemeClr val="tx1"/>
                      </a:solidFill>
                      <a:prstDash val="solid"/>
                      <a:round/>
                      <a:headEnd type="none" w="med" len="med"/>
                      <a:tailEnd type="none" w="med" len="med"/>
                    </a:lnR>
                  </a:tcPr>
                </a:tc>
                <a:tc>
                  <a:txBody>
                    <a:bodyPr/>
                    <a:lstStyle/>
                    <a:p>
                      <a:endParaRPr lang="en-US" sz="1200" dirty="0"/>
                    </a:p>
                  </a:txBody>
                  <a:tcPr>
                    <a:lnL w="12700" cap="flat" cmpd="sng" algn="ctr">
                      <a:solidFill>
                        <a:schemeClr val="tx1"/>
                      </a:solidFill>
                      <a:prstDash val="solid"/>
                      <a:round/>
                      <a:headEnd type="none" w="med" len="med"/>
                      <a:tailEnd type="none" w="med" len="med"/>
                    </a:lnL>
                  </a:tcPr>
                </a:tc>
                <a:extLst>
                  <a:ext uri="{0D108BD9-81ED-4DB2-BD59-A6C34878D82A}">
                    <a16:rowId xmlns="" xmlns:a16="http://schemas.microsoft.com/office/drawing/2014/main" val="807665534"/>
                  </a:ext>
                </a:extLst>
              </a:tr>
            </a:tbl>
          </a:graphicData>
        </a:graphic>
      </p:graphicFrame>
    </p:spTree>
    <p:extLst>
      <p:ext uri="{BB962C8B-B14F-4D97-AF65-F5344CB8AC3E}">
        <p14:creationId xmlns:p14="http://schemas.microsoft.com/office/powerpoint/2010/main" val="35801133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600" dirty="0"/>
              <a:t>Summary</a:t>
            </a:r>
            <a:br>
              <a:rPr lang="en-US" sz="6600" dirty="0"/>
            </a:br>
            <a:r>
              <a:rPr lang="en-US" sz="6600" dirty="0"/>
              <a:t>		</a:t>
            </a:r>
            <a:br>
              <a:rPr lang="en-US" sz="6600" dirty="0"/>
            </a:br>
            <a:endParaRPr lang="en-CA" dirty="0"/>
          </a:p>
        </p:txBody>
      </p:sp>
    </p:spTree>
    <p:extLst>
      <p:ext uri="{BB962C8B-B14F-4D97-AF65-F5344CB8AC3E}">
        <p14:creationId xmlns:p14="http://schemas.microsoft.com/office/powerpoint/2010/main" val="2353548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454024" y="1810745"/>
            <a:ext cx="8258175" cy="4011717"/>
          </a:xfrm>
        </p:spPr>
        <p:txBody>
          <a:bodyPr>
            <a:normAutofit fontScale="92500" lnSpcReduction="10000"/>
          </a:bodyPr>
          <a:lstStyle/>
          <a:p>
            <a:pPr marL="342900" indent="-342900">
              <a:buFont typeface="+mj-lt"/>
              <a:buAutoNum type="arabicPeriod"/>
            </a:pPr>
            <a:r>
              <a:rPr lang="en-US" sz="1800" dirty="0"/>
              <a:t>The year-to-year fall-from-heights fatality numbers show a slight downward trend. However, </a:t>
            </a:r>
            <a:r>
              <a:rPr lang="en-CA" sz="1800" dirty="0"/>
              <a:t>the number of annual fatalities is subject to year-to-year fluctuations and a high degree of random variation, limiting the ability to draw statistically meaningful trends on an annual basis.</a:t>
            </a:r>
          </a:p>
          <a:p>
            <a:pPr marL="342900" indent="-342900">
              <a:buFont typeface="+mj-lt"/>
              <a:buAutoNum type="arabicPeriod"/>
            </a:pPr>
            <a:r>
              <a:rPr lang="en-US" sz="1800" dirty="0"/>
              <a:t>Fatality numbers had a spike during summer months, a sharp decline in September, and remained relatively high through December.</a:t>
            </a:r>
          </a:p>
          <a:p>
            <a:pPr marL="342900" indent="-342900">
              <a:buFont typeface="+mj-lt"/>
              <a:buAutoNum type="arabicPeriod"/>
            </a:pPr>
            <a:r>
              <a:rPr lang="en-US" sz="1800" dirty="0"/>
              <a:t>The number of fatalities begins to increase around 9 a.m., declines around 12 noon, and spikes around 2 p.m., after which it diminishes gradually.</a:t>
            </a:r>
          </a:p>
          <a:p>
            <a:pPr marL="342900" indent="-342900">
              <a:buFont typeface="+mj-lt"/>
              <a:buAutoNum type="arabicPeriod"/>
            </a:pPr>
            <a:r>
              <a:rPr lang="en-US" sz="1800" dirty="0"/>
              <a:t>Fatalities by age are distributed in a bell curve with nearly equal occurrence in the 15-24 (“young workers”) and 65+ age groups.</a:t>
            </a:r>
          </a:p>
          <a:p>
            <a:pPr marL="342900" indent="-342900">
              <a:buFont typeface="+mj-lt"/>
              <a:buAutoNum type="arabicPeriod"/>
            </a:pPr>
            <a:r>
              <a:rPr lang="en-US" sz="1800" dirty="0"/>
              <a:t>Roofing contractors and residential building construction were the most common industrial sectors (NAICS 5-digit).</a:t>
            </a:r>
          </a:p>
          <a:p>
            <a:pPr marL="342900" indent="-342900">
              <a:buFont typeface="+mj-lt"/>
              <a:buAutoNum type="arabicPeriod"/>
            </a:pPr>
            <a:r>
              <a:rPr lang="en-US" sz="1800" dirty="0"/>
              <a:t>29 workers were in their current role less than 1 year.</a:t>
            </a:r>
          </a:p>
          <a:p>
            <a:pPr marL="342900" indent="-342900">
              <a:buFont typeface="+mj-lt"/>
              <a:buAutoNum type="arabicPeriod"/>
            </a:pPr>
            <a:r>
              <a:rPr lang="en-CA" sz="1800" dirty="0"/>
              <a:t>14 workers had been on the job less than 1 month.</a:t>
            </a:r>
          </a:p>
        </p:txBody>
      </p:sp>
      <p:sp>
        <p:nvSpPr>
          <p:cNvPr id="3" name="Title 2"/>
          <p:cNvSpPr>
            <a:spLocks noGrp="1"/>
          </p:cNvSpPr>
          <p:nvPr>
            <p:ph type="title"/>
          </p:nvPr>
        </p:nvSpPr>
        <p:spPr>
          <a:xfrm>
            <a:off x="454025" y="1038299"/>
            <a:ext cx="8258176" cy="919832"/>
          </a:xfrm>
        </p:spPr>
        <p:txBody>
          <a:bodyPr/>
          <a:lstStyle/>
          <a:p>
            <a:r>
              <a:rPr lang="en-US" dirty="0"/>
              <a:t>Summarized Takeaways</a:t>
            </a:r>
            <a:endParaRPr lang="en-CA" dirty="0"/>
          </a:p>
        </p:txBody>
      </p:sp>
    </p:spTree>
    <p:extLst>
      <p:ext uri="{BB962C8B-B14F-4D97-AF65-F5344CB8AC3E}">
        <p14:creationId xmlns:p14="http://schemas.microsoft.com/office/powerpoint/2010/main" val="30812106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454024" y="1417900"/>
            <a:ext cx="8258175" cy="4595546"/>
          </a:xfrm>
        </p:spPr>
        <p:txBody>
          <a:bodyPr>
            <a:noAutofit/>
          </a:bodyPr>
          <a:lstStyle/>
          <a:p>
            <a:pPr marL="342900" indent="-342900">
              <a:buFont typeface="+mj-lt"/>
              <a:buAutoNum type="arabicPeriod" startAt="8"/>
            </a:pPr>
            <a:r>
              <a:rPr lang="en-US" sz="1800" dirty="0"/>
              <a:t>While workers time in role and experience were positively correlated, there was a significant number of fatalities where the worker had experience, but was fairly new to their current job.</a:t>
            </a:r>
          </a:p>
          <a:p>
            <a:pPr marL="342900" indent="-342900">
              <a:buFont typeface="+mj-lt"/>
              <a:buAutoNum type="arabicPeriod" startAt="8"/>
            </a:pPr>
            <a:r>
              <a:rPr lang="en-US" sz="1800" dirty="0"/>
              <a:t>Workers fell from as little as less than a meter, but the most common heights of fatal falls were from 3 and 6 metres. These heights roughly correspond to one and two-</a:t>
            </a:r>
            <a:r>
              <a:rPr lang="en-US" sz="1800" dirty="0" err="1"/>
              <a:t>storey</a:t>
            </a:r>
            <a:r>
              <a:rPr lang="en-US" sz="1800" dirty="0"/>
              <a:t> heights.</a:t>
            </a:r>
          </a:p>
          <a:p>
            <a:pPr marL="342900" indent="-342900">
              <a:buFont typeface="+mj-lt"/>
              <a:buAutoNum type="arabicPeriod" startAt="8"/>
            </a:pPr>
            <a:r>
              <a:rPr lang="en-US" sz="1800" dirty="0"/>
              <a:t>The two most common locations that workers fell from were roof edges and ladders.</a:t>
            </a:r>
          </a:p>
          <a:p>
            <a:pPr marL="342900" indent="-342900">
              <a:buFont typeface="+mj-lt"/>
              <a:buAutoNum type="arabicPeriod" startAt="8"/>
            </a:pPr>
            <a:r>
              <a:rPr lang="en-US" sz="1800" dirty="0"/>
              <a:t>Most fatalities occurred on the worksites where there were 1-3 workers present at the time of incident </a:t>
            </a:r>
          </a:p>
          <a:p>
            <a:pPr marL="342900" indent="-342900">
              <a:buFont typeface="+mj-lt"/>
              <a:buAutoNum type="arabicPeriod" startAt="8"/>
            </a:pPr>
            <a:r>
              <a:rPr lang="en-US" sz="1800" dirty="0"/>
              <a:t>Most workers worked for businesses with 1-5 employees.</a:t>
            </a:r>
          </a:p>
          <a:p>
            <a:pPr marL="342900" indent="-342900">
              <a:buFont typeface="+mj-lt"/>
              <a:buAutoNum type="arabicPeriod" startAt="8"/>
            </a:pPr>
            <a:r>
              <a:rPr lang="en-US" sz="1800" dirty="0"/>
              <a:t>The three most common contributing factors to falls were lack of worksite instruction, not wearing PPE and lack of falls training.</a:t>
            </a:r>
          </a:p>
        </p:txBody>
      </p:sp>
    </p:spTree>
    <p:extLst>
      <p:ext uri="{BB962C8B-B14F-4D97-AF65-F5344CB8AC3E}">
        <p14:creationId xmlns:p14="http://schemas.microsoft.com/office/powerpoint/2010/main" val="216799608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454024" y="1810745"/>
            <a:ext cx="8258175" cy="4011717"/>
          </a:xfrm>
        </p:spPr>
        <p:txBody>
          <a:bodyPr>
            <a:normAutofit fontScale="92500" lnSpcReduction="20000"/>
          </a:bodyPr>
          <a:lstStyle/>
          <a:p>
            <a:pPr marL="342900" indent="-342900">
              <a:buFont typeface="+mj-lt"/>
              <a:buAutoNum type="arabicPeriod" startAt="14"/>
            </a:pPr>
            <a:r>
              <a:rPr lang="en-US" sz="1800" dirty="0"/>
              <a:t>For the older age groups, not wearing PPE was a more frequent factor than wearing PPE improperly. Whereas wearing PPE improperly was more frequent for the younger age groups. </a:t>
            </a:r>
          </a:p>
          <a:p>
            <a:pPr marL="342900" indent="-342900">
              <a:buFont typeface="+mj-lt"/>
              <a:buAutoNum type="arabicPeriod" startAt="14"/>
            </a:pPr>
            <a:r>
              <a:rPr lang="en-US" sz="1800" dirty="0"/>
              <a:t>A lack of worksite instruction is the most common factor in fatal falls in construction and non-construction sectors.</a:t>
            </a:r>
          </a:p>
          <a:p>
            <a:pPr marL="342900" indent="-342900">
              <a:buFont typeface="+mj-lt"/>
              <a:buAutoNum type="arabicPeriod" startAt="14"/>
            </a:pPr>
            <a:r>
              <a:rPr lang="en-US" sz="1800" dirty="0"/>
              <a:t>About half of construction fatalities involved workers who had falls training.</a:t>
            </a:r>
          </a:p>
          <a:p>
            <a:pPr marL="342900" indent="-342900">
              <a:buFont typeface="+mj-lt"/>
              <a:buAutoNum type="arabicPeriod" startAt="14"/>
            </a:pPr>
            <a:r>
              <a:rPr lang="en-US" sz="1800" dirty="0"/>
              <a:t> Of these 32 construction* related fatalities of workers who had falls training, the most common factors were wearing PPE improperly, lack of worksite instruction, and not wearing PPE. </a:t>
            </a:r>
          </a:p>
          <a:p>
            <a:pPr marL="342900" indent="-342900">
              <a:buFont typeface="+mj-lt"/>
              <a:buAutoNum type="arabicPeriod" startAt="14"/>
            </a:pPr>
            <a:r>
              <a:rPr lang="en-US" sz="1800" dirty="0"/>
              <a:t>Small businesses featured a larger proportion of the following factors: pushed </a:t>
            </a:r>
            <a:r>
              <a:rPr lang="en-US" sz="1800" dirty="0" smtClean="0"/>
              <a:t>or struck by </a:t>
            </a:r>
            <a:r>
              <a:rPr lang="en-US" sz="1800" dirty="0"/>
              <a:t>object, unsafe scaffold, unsafe ladder, unsafe behavior/misjudgment, lack of falls training and not wearing PPE.</a:t>
            </a:r>
          </a:p>
          <a:p>
            <a:pPr marL="342900" indent="-342900">
              <a:buFont typeface="+mj-lt"/>
              <a:buAutoNum type="arabicPeriod" startAt="14"/>
            </a:pPr>
            <a:r>
              <a:rPr lang="en-US" sz="1800" dirty="0"/>
              <a:t> Roofing contractors and residential building construction were the NAICS (5 digit) with the most number of fatalities and had large than average instances of lack of worksite instruction and wearing PPE improperly.</a:t>
            </a:r>
          </a:p>
          <a:p>
            <a:pPr marL="0" indent="0">
              <a:buNone/>
            </a:pPr>
            <a:endParaRPr lang="en-US" sz="1800" dirty="0"/>
          </a:p>
          <a:p>
            <a:pPr marL="0" indent="0">
              <a:buNone/>
            </a:pPr>
            <a:r>
              <a:rPr lang="en-US" sz="1100" dirty="0"/>
              <a:t>*Note: 2-digit NAICS was used to define Construction sectors.</a:t>
            </a:r>
          </a:p>
          <a:p>
            <a:endParaRPr lang="en-US" sz="1800" dirty="0"/>
          </a:p>
        </p:txBody>
      </p:sp>
    </p:spTree>
    <p:extLst>
      <p:ext uri="{BB962C8B-B14F-4D97-AF65-F5344CB8AC3E}">
        <p14:creationId xmlns:p14="http://schemas.microsoft.com/office/powerpoint/2010/main" val="27999556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600" dirty="0"/>
              <a:t>Results: Overview</a:t>
            </a:r>
            <a:endParaRPr lang="en-CA" dirty="0"/>
          </a:p>
        </p:txBody>
      </p:sp>
    </p:spTree>
    <p:extLst>
      <p:ext uri="{BB962C8B-B14F-4D97-AF65-F5344CB8AC3E}">
        <p14:creationId xmlns:p14="http://schemas.microsoft.com/office/powerpoint/2010/main" val="11526498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4025" y="1022538"/>
            <a:ext cx="8258176" cy="549888"/>
          </a:xfrm>
        </p:spPr>
        <p:txBody>
          <a:bodyPr/>
          <a:lstStyle/>
          <a:p>
            <a:r>
              <a:rPr lang="en-US" dirty="0"/>
              <a:t>Fatalities by Region and Program</a:t>
            </a:r>
            <a:endParaRPr lang="en-CA" dirty="0"/>
          </a:p>
        </p:txBody>
      </p:sp>
      <p:sp>
        <p:nvSpPr>
          <p:cNvPr id="7" name="TextBox 6">
            <a:extLst>
              <a:ext uri="{FF2B5EF4-FFF2-40B4-BE49-F238E27FC236}">
                <a16:creationId xmlns="" xmlns:a16="http://schemas.microsoft.com/office/drawing/2014/main" id="{E3F6B274-0C3B-46A6-83F3-AB296F762806}"/>
              </a:ext>
            </a:extLst>
          </p:cNvPr>
          <p:cNvSpPr txBox="1"/>
          <p:nvPr/>
        </p:nvSpPr>
        <p:spPr>
          <a:xfrm>
            <a:off x="454024" y="4406579"/>
            <a:ext cx="8399419" cy="1754326"/>
          </a:xfrm>
          <a:prstGeom prst="rect">
            <a:avLst/>
          </a:prstGeom>
          <a:noFill/>
        </p:spPr>
        <p:txBody>
          <a:bodyPr wrap="square" rtlCol="0">
            <a:spAutoFit/>
          </a:bodyPr>
          <a:lstStyle/>
          <a:p>
            <a:pPr marL="342900" indent="-342900">
              <a:buFont typeface="Arial" panose="020B0604020202020204" pitchFamily="34" charset="0"/>
              <a:buChar char="•"/>
            </a:pPr>
            <a:r>
              <a:rPr lang="en-US" dirty="0"/>
              <a:t>60 fatalities occurred in construction workplaces that are under the program authority of CHSP (65.2%).</a:t>
            </a:r>
          </a:p>
          <a:p>
            <a:pPr marL="342900" indent="-342900">
              <a:buFont typeface="Arial" panose="020B0604020202020204" pitchFamily="34" charset="0"/>
              <a:buChar char="•"/>
            </a:pPr>
            <a:r>
              <a:rPr lang="en-US" dirty="0"/>
              <a:t>26 fatalities occurred in the Central East (28.3%) and 23 in Central West (25.0%) regions.</a:t>
            </a:r>
          </a:p>
          <a:p>
            <a:pPr marL="342900" indent="-342900">
              <a:buFont typeface="Arial" panose="020B0604020202020204" pitchFamily="34" charset="0"/>
              <a:buChar char="•"/>
            </a:pPr>
            <a:r>
              <a:rPr lang="en-US" dirty="0"/>
              <a:t>One fatality occurred in a workplace that is under the program authority of Healthcare Unit.</a:t>
            </a:r>
          </a:p>
        </p:txBody>
      </p:sp>
      <p:graphicFrame>
        <p:nvGraphicFramePr>
          <p:cNvPr id="16" name="Table 15">
            <a:extLst>
              <a:ext uri="{FF2B5EF4-FFF2-40B4-BE49-F238E27FC236}">
                <a16:creationId xmlns="" xmlns:a16="http://schemas.microsoft.com/office/drawing/2014/main" id="{7B2567D1-7544-4419-9795-B81E31E74C10}"/>
              </a:ext>
            </a:extLst>
          </p:cNvPr>
          <p:cNvGraphicFramePr>
            <a:graphicFrameLocks noGrp="1"/>
          </p:cNvGraphicFramePr>
          <p:nvPr>
            <p:extLst>
              <p:ext uri="{D42A27DB-BD31-4B8C-83A1-F6EECF244321}">
                <p14:modId xmlns:p14="http://schemas.microsoft.com/office/powerpoint/2010/main" val="4059741454"/>
              </p:ext>
            </p:extLst>
          </p:nvPr>
        </p:nvGraphicFramePr>
        <p:xfrm>
          <a:off x="2339788" y="1886476"/>
          <a:ext cx="4307074" cy="1964055"/>
        </p:xfrm>
        <a:graphic>
          <a:graphicData uri="http://schemas.openxmlformats.org/drawingml/2006/table">
            <a:tbl>
              <a:tblPr>
                <a:tableStyleId>{9D7B26C5-4107-4FEC-AEDC-1716B250A1EF}</a:tableStyleId>
              </a:tblPr>
              <a:tblGrid>
                <a:gridCol w="1191812">
                  <a:extLst>
                    <a:ext uri="{9D8B030D-6E8A-4147-A177-3AD203B41FA5}">
                      <a16:colId xmlns="" xmlns:a16="http://schemas.microsoft.com/office/drawing/2014/main" val="4206561991"/>
                    </a:ext>
                  </a:extLst>
                </a:gridCol>
                <a:gridCol w="856912">
                  <a:extLst>
                    <a:ext uri="{9D8B030D-6E8A-4147-A177-3AD203B41FA5}">
                      <a16:colId xmlns="" xmlns:a16="http://schemas.microsoft.com/office/drawing/2014/main" val="1180604474"/>
                    </a:ext>
                  </a:extLst>
                </a:gridCol>
                <a:gridCol w="838255">
                  <a:extLst>
                    <a:ext uri="{9D8B030D-6E8A-4147-A177-3AD203B41FA5}">
                      <a16:colId xmlns="" xmlns:a16="http://schemas.microsoft.com/office/drawing/2014/main" val="1908923398"/>
                    </a:ext>
                  </a:extLst>
                </a:gridCol>
                <a:gridCol w="731493">
                  <a:extLst>
                    <a:ext uri="{9D8B030D-6E8A-4147-A177-3AD203B41FA5}">
                      <a16:colId xmlns="" xmlns:a16="http://schemas.microsoft.com/office/drawing/2014/main" val="3049862384"/>
                    </a:ext>
                  </a:extLst>
                </a:gridCol>
                <a:gridCol w="688602">
                  <a:extLst>
                    <a:ext uri="{9D8B030D-6E8A-4147-A177-3AD203B41FA5}">
                      <a16:colId xmlns="" xmlns:a16="http://schemas.microsoft.com/office/drawing/2014/main" val="1815285910"/>
                    </a:ext>
                  </a:extLst>
                </a:gridCol>
              </a:tblGrid>
              <a:tr h="147638">
                <a:tc>
                  <a:txBody>
                    <a:bodyPr/>
                    <a:lstStyle/>
                    <a:p>
                      <a:pPr algn="l" fontAlgn="b"/>
                      <a:endParaRPr lang="en-US" sz="1600" b="1" i="0" u="none" strike="noStrike" dirty="0">
                        <a:solidFill>
                          <a:srgbClr val="000000"/>
                        </a:solidFill>
                        <a:effectLst/>
                        <a:latin typeface="Arial" panose="020B0604020202020204" pitchFamily="34" charset="0"/>
                      </a:endParaRPr>
                    </a:p>
                  </a:txBody>
                  <a:tcPr marL="0" marR="0" marT="0" marB="0" anchor="b"/>
                </a:tc>
                <a:tc gridSpan="3">
                  <a:txBody>
                    <a:bodyPr/>
                    <a:lstStyle/>
                    <a:p>
                      <a:pPr marL="0" algn="ctr" defTabSz="457200" rtl="0" eaLnBrk="1" fontAlgn="b" latinLnBrk="0" hangingPunct="1"/>
                      <a:r>
                        <a:rPr lang="en-US" sz="1600" u="none" strike="noStrike" kern="1200" dirty="0">
                          <a:effectLst/>
                        </a:rPr>
                        <a:t>Program</a:t>
                      </a:r>
                      <a:endParaRPr lang="en-US" sz="1600" b="1" i="0" u="none" strike="noStrike" kern="1200" dirty="0">
                        <a:solidFill>
                          <a:srgbClr val="000000"/>
                        </a:solidFill>
                        <a:effectLst/>
                        <a:latin typeface="Arial" panose="020B0604020202020204" pitchFamily="34" charset="0"/>
                        <a:ea typeface="+mn-ea"/>
                        <a:cs typeface="+mn-cs"/>
                      </a:endParaRPr>
                    </a:p>
                  </a:txBody>
                  <a:tcPr marL="0" marR="0" marT="0" marB="0" anchor="b"/>
                </a:tc>
                <a:tc hMerge="1">
                  <a:txBody>
                    <a:bodyPr/>
                    <a:lstStyle/>
                    <a:p>
                      <a:endParaRPr lang="en-US" dirty="0"/>
                    </a:p>
                  </a:txBody>
                  <a:tcPr marL="0" marR="0" marT="0" marB="0" anchor="b">
                    <a:lnL>
                      <a:noFill/>
                    </a:lnL>
                    <a:lnR>
                      <a:noFill/>
                    </a:lnR>
                    <a:lnT>
                      <a:noFill/>
                    </a:lnT>
                    <a:lnB w="6350" cap="flat" cmpd="sng" algn="ctr">
                      <a:solidFill>
                        <a:srgbClr val="A6A6A6"/>
                      </a:solidFill>
                      <a:prstDash val="solid"/>
                      <a:round/>
                      <a:headEnd type="none" w="med" len="med"/>
                      <a:tailEnd type="none" w="med" len="med"/>
                    </a:lnB>
                    <a:solidFill>
                      <a:srgbClr val="D9D9D9"/>
                    </a:solidFill>
                  </a:tcPr>
                </a:tc>
                <a:tc hMerge="1">
                  <a:txBody>
                    <a:bodyPr/>
                    <a:lstStyle/>
                    <a:p>
                      <a:endParaRPr lang="en-US" dirty="0"/>
                    </a:p>
                  </a:txBody>
                  <a:tcPr marL="0" marR="0" marT="0" marB="0" anchor="b">
                    <a:lnL>
                      <a:noFill/>
                    </a:lnL>
                    <a:lnR>
                      <a:noFill/>
                    </a:lnR>
                    <a:lnT>
                      <a:noFill/>
                    </a:lnT>
                    <a:lnB w="6350" cap="flat" cmpd="sng" algn="ctr">
                      <a:solidFill>
                        <a:srgbClr val="A6A6A6"/>
                      </a:solidFill>
                      <a:prstDash val="solid"/>
                      <a:round/>
                      <a:headEnd type="none" w="med" len="med"/>
                      <a:tailEnd type="none" w="med" len="med"/>
                    </a:lnB>
                    <a:solidFill>
                      <a:srgbClr val="D9D9D9"/>
                    </a:solidFill>
                  </a:tcPr>
                </a:tc>
                <a:tc>
                  <a:txBody>
                    <a:bodyPr/>
                    <a:lstStyle/>
                    <a:p>
                      <a:pPr algn="r" fontAlgn="b"/>
                      <a:endParaRPr lang="en-US" sz="1600" b="1" i="0" u="none" strike="noStrike" dirty="0">
                        <a:solidFill>
                          <a:srgbClr val="000000"/>
                        </a:solidFill>
                        <a:effectLst/>
                        <a:latin typeface="Arial" panose="020B0604020202020204" pitchFamily="34" charset="0"/>
                      </a:endParaRPr>
                    </a:p>
                  </a:txBody>
                  <a:tcPr marL="0" marR="0" marT="0" marB="0" anchor="b"/>
                </a:tc>
                <a:extLst>
                  <a:ext uri="{0D108BD9-81ED-4DB2-BD59-A6C34878D82A}">
                    <a16:rowId xmlns="" xmlns:a16="http://schemas.microsoft.com/office/drawing/2014/main" val="3806096233"/>
                  </a:ext>
                </a:extLst>
              </a:tr>
              <a:tr h="147638">
                <a:tc>
                  <a:txBody>
                    <a:bodyPr/>
                    <a:lstStyle/>
                    <a:p>
                      <a:pPr algn="l" fontAlgn="b"/>
                      <a:r>
                        <a:rPr lang="en-US" sz="1600" u="none" strike="noStrike" dirty="0">
                          <a:effectLst/>
                        </a:rPr>
                        <a:t>Region</a:t>
                      </a:r>
                      <a:endParaRPr lang="en-US" sz="1600" b="1" i="0" u="none" strike="noStrike" dirty="0">
                        <a:solidFill>
                          <a:srgbClr val="000000"/>
                        </a:solidFill>
                        <a:effectLst/>
                        <a:latin typeface="Arial" panose="020B0604020202020204" pitchFamily="34" charset="0"/>
                      </a:endParaRPr>
                    </a:p>
                  </a:txBody>
                  <a:tcPr marL="0" marR="0" marT="0" marB="0" anchor="b"/>
                </a:tc>
                <a:tc>
                  <a:txBody>
                    <a:bodyPr/>
                    <a:lstStyle/>
                    <a:p>
                      <a:pPr algn="ctr" fontAlgn="b"/>
                      <a:r>
                        <a:rPr lang="en-US" sz="1600" u="none" strike="noStrike" dirty="0">
                          <a:effectLst/>
                        </a:rPr>
                        <a:t>CHSP</a:t>
                      </a:r>
                      <a:endParaRPr lang="en-US" sz="1600" b="0" i="0" u="none" strike="noStrike" dirty="0">
                        <a:solidFill>
                          <a:srgbClr val="000000"/>
                        </a:solidFill>
                        <a:effectLst/>
                        <a:latin typeface="Arial" panose="020B0604020202020204" pitchFamily="34" charset="0"/>
                      </a:endParaRPr>
                    </a:p>
                  </a:txBody>
                  <a:tcPr marL="0" marR="0" marT="0" marB="0" anchor="b">
                    <a:lnB w="12700" cap="flat" cmpd="sng" algn="ctr">
                      <a:solidFill>
                        <a:schemeClr val="tx1"/>
                      </a:solidFill>
                      <a:prstDash val="solid"/>
                      <a:round/>
                      <a:headEnd type="none" w="med" len="med"/>
                      <a:tailEnd type="none" w="med" len="med"/>
                    </a:lnB>
                  </a:tcPr>
                </a:tc>
                <a:tc>
                  <a:txBody>
                    <a:bodyPr/>
                    <a:lstStyle/>
                    <a:p>
                      <a:pPr algn="ctr" fontAlgn="b"/>
                      <a:r>
                        <a:rPr lang="en-US" sz="1600" u="none" strike="noStrike" dirty="0">
                          <a:effectLst/>
                        </a:rPr>
                        <a:t>IHSP</a:t>
                      </a:r>
                      <a:endParaRPr lang="en-US" sz="1600" b="0" i="0" u="none" strike="noStrike" dirty="0">
                        <a:solidFill>
                          <a:srgbClr val="000000"/>
                        </a:solidFill>
                        <a:effectLst/>
                        <a:latin typeface="Arial" panose="020B0604020202020204" pitchFamily="34" charset="0"/>
                      </a:endParaRPr>
                    </a:p>
                  </a:txBody>
                  <a:tcPr marL="0" marR="0" marT="0" marB="0" anchor="b">
                    <a:lnB w="12700" cap="flat" cmpd="sng" algn="ctr">
                      <a:solidFill>
                        <a:schemeClr val="tx1"/>
                      </a:solidFill>
                      <a:prstDash val="solid"/>
                      <a:round/>
                      <a:headEnd type="none" w="med" len="med"/>
                      <a:tailEnd type="none" w="med" len="med"/>
                    </a:lnB>
                  </a:tcPr>
                </a:tc>
                <a:tc>
                  <a:txBody>
                    <a:bodyPr/>
                    <a:lstStyle/>
                    <a:p>
                      <a:pPr algn="ctr" fontAlgn="b"/>
                      <a:r>
                        <a:rPr lang="en-US" sz="1600" u="none" strike="noStrike" dirty="0">
                          <a:effectLst/>
                        </a:rPr>
                        <a:t>HCU</a:t>
                      </a:r>
                      <a:endParaRPr lang="en-US" sz="1600" b="0" i="0" u="none" strike="noStrike" dirty="0">
                        <a:solidFill>
                          <a:srgbClr val="000000"/>
                        </a:solidFill>
                        <a:effectLst/>
                        <a:latin typeface="Arial" panose="020B0604020202020204" pitchFamily="34" charset="0"/>
                      </a:endParaRPr>
                    </a:p>
                  </a:txBody>
                  <a:tcPr marL="0" marR="0" marT="0" marB="0" anchor="b">
                    <a:lnB w="12700" cap="flat" cmpd="sng" algn="ctr">
                      <a:solidFill>
                        <a:schemeClr val="tx1"/>
                      </a:solidFill>
                      <a:prstDash val="solid"/>
                      <a:round/>
                      <a:headEnd type="none" w="med" len="med"/>
                      <a:tailEnd type="none" w="med" len="med"/>
                    </a:lnB>
                  </a:tcPr>
                </a:tc>
                <a:tc>
                  <a:txBody>
                    <a:bodyPr/>
                    <a:lstStyle/>
                    <a:p>
                      <a:pPr algn="r" fontAlgn="b"/>
                      <a:r>
                        <a:rPr lang="en-US" sz="1600" u="none" strike="noStrike" dirty="0">
                          <a:effectLst/>
                        </a:rPr>
                        <a:t>Total</a:t>
                      </a:r>
                      <a:endParaRPr lang="en-US" sz="1600" b="0" i="0" u="none" strike="noStrike" dirty="0">
                        <a:solidFill>
                          <a:srgbClr val="000000"/>
                        </a:solidFill>
                        <a:effectLst/>
                        <a:latin typeface="Arial" panose="020B0604020202020204" pitchFamily="34" charset="0"/>
                      </a:endParaRPr>
                    </a:p>
                  </a:txBody>
                  <a:tcPr marL="0" marR="0" marT="0" marB="0" anchor="b"/>
                </a:tc>
                <a:extLst>
                  <a:ext uri="{0D108BD9-81ED-4DB2-BD59-A6C34878D82A}">
                    <a16:rowId xmlns="" xmlns:a16="http://schemas.microsoft.com/office/drawing/2014/main" val="2577109340"/>
                  </a:ext>
                </a:extLst>
              </a:tr>
              <a:tr h="228600">
                <a:tc>
                  <a:txBody>
                    <a:bodyPr/>
                    <a:lstStyle/>
                    <a:p>
                      <a:pPr algn="l" fontAlgn="b"/>
                      <a:r>
                        <a:rPr lang="en-US" sz="1600" u="none" strike="noStrike" dirty="0">
                          <a:effectLst/>
                        </a:rPr>
                        <a:t>Central East</a:t>
                      </a:r>
                      <a:endParaRPr lang="en-US" sz="1600" b="0" i="0" u="none" strike="noStrike" dirty="0">
                        <a:solidFill>
                          <a:srgbClr val="000000"/>
                        </a:solidFill>
                        <a:effectLst/>
                        <a:latin typeface="Arial" panose="020B0604020202020204" pitchFamily="34" charset="0"/>
                      </a:endParaRPr>
                    </a:p>
                  </a:txBody>
                  <a:tcPr marL="0" marR="0" marT="0" marB="0" anchor="b"/>
                </a:tc>
                <a:tc>
                  <a:txBody>
                    <a:bodyPr/>
                    <a:lstStyle/>
                    <a:p>
                      <a:pPr algn="ctr" fontAlgn="b"/>
                      <a:r>
                        <a:rPr lang="en-US" sz="1600" u="none" strike="noStrike" dirty="0">
                          <a:effectLst/>
                        </a:rPr>
                        <a:t>17</a:t>
                      </a:r>
                      <a:endParaRPr lang="en-US" sz="1600" b="0" i="0" u="none" strike="noStrike" dirty="0">
                        <a:solidFill>
                          <a:srgbClr val="000000"/>
                        </a:solidFill>
                        <a:effectLst/>
                        <a:latin typeface="Arial" panose="020B0604020202020204" pitchFamily="34" charset="0"/>
                      </a:endParaRPr>
                    </a:p>
                  </a:txBody>
                  <a:tcPr marL="0" marR="0" marT="0" marB="0" anchor="b">
                    <a:lnT w="12700" cap="flat" cmpd="sng" algn="ctr">
                      <a:solidFill>
                        <a:schemeClr val="tx1"/>
                      </a:solidFill>
                      <a:prstDash val="solid"/>
                      <a:round/>
                      <a:headEnd type="none" w="med" len="med"/>
                      <a:tailEnd type="none" w="med" len="med"/>
                    </a:lnT>
                  </a:tcPr>
                </a:tc>
                <a:tc>
                  <a:txBody>
                    <a:bodyPr/>
                    <a:lstStyle/>
                    <a:p>
                      <a:pPr algn="ctr" fontAlgn="b"/>
                      <a:r>
                        <a:rPr lang="en-US" sz="1600" u="none" strike="noStrike" dirty="0">
                          <a:effectLst/>
                        </a:rPr>
                        <a:t>9</a:t>
                      </a:r>
                      <a:endParaRPr lang="en-US" sz="1600" b="0" i="0" u="none" strike="noStrike" dirty="0">
                        <a:solidFill>
                          <a:srgbClr val="000000"/>
                        </a:solidFill>
                        <a:effectLst/>
                        <a:latin typeface="Arial" panose="020B0604020202020204" pitchFamily="34" charset="0"/>
                      </a:endParaRPr>
                    </a:p>
                  </a:txBody>
                  <a:tcPr marL="0" marR="0" marT="0" marB="0" anchor="b">
                    <a:lnT w="12700" cap="flat" cmpd="sng" algn="ctr">
                      <a:solidFill>
                        <a:schemeClr val="tx1"/>
                      </a:solidFill>
                      <a:prstDash val="solid"/>
                      <a:round/>
                      <a:headEnd type="none" w="med" len="med"/>
                      <a:tailEnd type="none" w="med" len="med"/>
                    </a:lnT>
                  </a:tcPr>
                </a:tc>
                <a:tc>
                  <a:txBody>
                    <a:bodyPr/>
                    <a:lstStyle/>
                    <a:p>
                      <a:pPr algn="ctr" fontAlgn="b"/>
                      <a:r>
                        <a:rPr lang="en-US" sz="1600" u="none" strike="noStrike" dirty="0">
                          <a:effectLst/>
                        </a:rPr>
                        <a:t>0</a:t>
                      </a:r>
                      <a:endParaRPr lang="en-US" sz="1600" b="0" i="0" u="none" strike="noStrike" dirty="0">
                        <a:solidFill>
                          <a:srgbClr val="000000"/>
                        </a:solidFill>
                        <a:effectLst/>
                        <a:latin typeface="Arial" panose="020B0604020202020204" pitchFamily="34" charset="0"/>
                      </a:endParaRPr>
                    </a:p>
                  </a:txBody>
                  <a:tcPr marL="0" marR="0" marT="0" marB="0" anchor="b">
                    <a:lnT w="12700" cap="flat" cmpd="sng" algn="ctr">
                      <a:solidFill>
                        <a:schemeClr val="tx1"/>
                      </a:solidFill>
                      <a:prstDash val="solid"/>
                      <a:round/>
                      <a:headEnd type="none" w="med" len="med"/>
                      <a:tailEnd type="none" w="med" len="med"/>
                    </a:lnT>
                  </a:tcPr>
                </a:tc>
                <a:tc>
                  <a:txBody>
                    <a:bodyPr/>
                    <a:lstStyle/>
                    <a:p>
                      <a:pPr algn="r" fontAlgn="b"/>
                      <a:r>
                        <a:rPr lang="en-US" sz="1600" u="none" strike="noStrike" dirty="0">
                          <a:effectLst/>
                        </a:rPr>
                        <a:t>26</a:t>
                      </a:r>
                      <a:endParaRPr lang="en-US" sz="1600" b="1" i="0" u="none" strike="noStrike" dirty="0">
                        <a:solidFill>
                          <a:srgbClr val="000000"/>
                        </a:solidFill>
                        <a:effectLst/>
                        <a:latin typeface="Arial" panose="020B0604020202020204" pitchFamily="34" charset="0"/>
                      </a:endParaRPr>
                    </a:p>
                  </a:txBody>
                  <a:tcPr marL="0" marR="0" marT="0" marB="0" anchor="b"/>
                </a:tc>
                <a:extLst>
                  <a:ext uri="{0D108BD9-81ED-4DB2-BD59-A6C34878D82A}">
                    <a16:rowId xmlns="" xmlns:a16="http://schemas.microsoft.com/office/drawing/2014/main" val="3888335999"/>
                  </a:ext>
                </a:extLst>
              </a:tr>
              <a:tr h="228600">
                <a:tc>
                  <a:txBody>
                    <a:bodyPr/>
                    <a:lstStyle/>
                    <a:p>
                      <a:pPr algn="l" fontAlgn="b"/>
                      <a:r>
                        <a:rPr lang="en-US" sz="1600" u="none" strike="noStrike" dirty="0">
                          <a:effectLst/>
                        </a:rPr>
                        <a:t>Central West</a:t>
                      </a:r>
                      <a:endParaRPr lang="en-US" sz="1600" b="0" i="0" u="none" strike="noStrike" dirty="0">
                        <a:solidFill>
                          <a:srgbClr val="000000"/>
                        </a:solidFill>
                        <a:effectLst/>
                        <a:latin typeface="Arial" panose="020B0604020202020204" pitchFamily="34" charset="0"/>
                      </a:endParaRPr>
                    </a:p>
                  </a:txBody>
                  <a:tcPr marL="0" marR="0" marT="0" marB="0" anchor="b"/>
                </a:tc>
                <a:tc>
                  <a:txBody>
                    <a:bodyPr/>
                    <a:lstStyle/>
                    <a:p>
                      <a:pPr algn="ctr" fontAlgn="b"/>
                      <a:r>
                        <a:rPr lang="en-US" sz="1600" u="none" strike="noStrike" dirty="0">
                          <a:effectLst/>
                        </a:rPr>
                        <a:t>15</a:t>
                      </a:r>
                      <a:endParaRPr lang="en-US" sz="1600" b="0" i="0" u="none" strike="noStrike" dirty="0">
                        <a:solidFill>
                          <a:srgbClr val="000000"/>
                        </a:solidFill>
                        <a:effectLst/>
                        <a:latin typeface="Arial" panose="020B0604020202020204" pitchFamily="34" charset="0"/>
                      </a:endParaRPr>
                    </a:p>
                  </a:txBody>
                  <a:tcPr marL="0" marR="0" marT="0" marB="0" anchor="b"/>
                </a:tc>
                <a:tc>
                  <a:txBody>
                    <a:bodyPr/>
                    <a:lstStyle/>
                    <a:p>
                      <a:pPr algn="ctr" fontAlgn="b"/>
                      <a:r>
                        <a:rPr lang="en-US" sz="1600" u="none" strike="noStrike" dirty="0">
                          <a:effectLst/>
                        </a:rPr>
                        <a:t>8</a:t>
                      </a:r>
                      <a:endParaRPr lang="en-US" sz="1600" b="0" i="0" u="none" strike="noStrike" dirty="0">
                        <a:solidFill>
                          <a:srgbClr val="000000"/>
                        </a:solidFill>
                        <a:effectLst/>
                        <a:latin typeface="Arial" panose="020B0604020202020204" pitchFamily="34" charset="0"/>
                      </a:endParaRPr>
                    </a:p>
                  </a:txBody>
                  <a:tcPr marL="0" marR="0" marT="0" marB="0" anchor="b"/>
                </a:tc>
                <a:tc>
                  <a:txBody>
                    <a:bodyPr/>
                    <a:lstStyle/>
                    <a:p>
                      <a:pPr algn="ctr" fontAlgn="b"/>
                      <a:r>
                        <a:rPr lang="en-US" sz="1600" u="none" strike="noStrike" dirty="0">
                          <a:effectLst/>
                        </a:rPr>
                        <a:t>0</a:t>
                      </a:r>
                      <a:endParaRPr lang="en-US" sz="1600" b="0" i="0" u="none" strike="noStrike" dirty="0">
                        <a:solidFill>
                          <a:srgbClr val="000000"/>
                        </a:solidFill>
                        <a:effectLst/>
                        <a:latin typeface="Arial" panose="020B0604020202020204" pitchFamily="34" charset="0"/>
                      </a:endParaRPr>
                    </a:p>
                  </a:txBody>
                  <a:tcPr marL="0" marR="0" marT="0" marB="0" anchor="b"/>
                </a:tc>
                <a:tc>
                  <a:txBody>
                    <a:bodyPr/>
                    <a:lstStyle/>
                    <a:p>
                      <a:pPr algn="r" fontAlgn="b"/>
                      <a:r>
                        <a:rPr lang="en-US" sz="1600" u="none" strike="noStrike" dirty="0">
                          <a:effectLst/>
                        </a:rPr>
                        <a:t>23</a:t>
                      </a:r>
                      <a:endParaRPr lang="en-US" sz="1600" b="1" i="0" u="none" strike="noStrike" dirty="0">
                        <a:solidFill>
                          <a:srgbClr val="000000"/>
                        </a:solidFill>
                        <a:effectLst/>
                        <a:latin typeface="Arial" panose="020B0604020202020204" pitchFamily="34" charset="0"/>
                      </a:endParaRPr>
                    </a:p>
                  </a:txBody>
                  <a:tcPr marL="0" marR="0" marT="0" marB="0" anchor="b"/>
                </a:tc>
                <a:extLst>
                  <a:ext uri="{0D108BD9-81ED-4DB2-BD59-A6C34878D82A}">
                    <a16:rowId xmlns="" xmlns:a16="http://schemas.microsoft.com/office/drawing/2014/main" val="207516754"/>
                  </a:ext>
                </a:extLst>
              </a:tr>
              <a:tr h="228600">
                <a:tc>
                  <a:txBody>
                    <a:bodyPr/>
                    <a:lstStyle/>
                    <a:p>
                      <a:pPr algn="l" fontAlgn="b"/>
                      <a:r>
                        <a:rPr lang="en-US" sz="1600" u="none" strike="noStrike" dirty="0">
                          <a:effectLst/>
                        </a:rPr>
                        <a:t>West</a:t>
                      </a:r>
                      <a:endParaRPr lang="en-US" sz="1600" b="0" i="0" u="none" strike="noStrike" dirty="0">
                        <a:solidFill>
                          <a:srgbClr val="000000"/>
                        </a:solidFill>
                        <a:effectLst/>
                        <a:latin typeface="Arial" panose="020B0604020202020204" pitchFamily="34" charset="0"/>
                      </a:endParaRPr>
                    </a:p>
                  </a:txBody>
                  <a:tcPr marL="0" marR="0" marT="0" marB="0" anchor="b"/>
                </a:tc>
                <a:tc>
                  <a:txBody>
                    <a:bodyPr/>
                    <a:lstStyle/>
                    <a:p>
                      <a:pPr algn="ctr" fontAlgn="b"/>
                      <a:r>
                        <a:rPr lang="en-US" sz="1600" u="none" strike="noStrike" dirty="0">
                          <a:effectLst/>
                        </a:rPr>
                        <a:t>15</a:t>
                      </a:r>
                      <a:endParaRPr lang="en-US" sz="1600" b="0" i="0" u="none" strike="noStrike" dirty="0">
                        <a:solidFill>
                          <a:srgbClr val="000000"/>
                        </a:solidFill>
                        <a:effectLst/>
                        <a:latin typeface="Arial" panose="020B0604020202020204" pitchFamily="34" charset="0"/>
                      </a:endParaRPr>
                    </a:p>
                  </a:txBody>
                  <a:tcPr marL="0" marR="0" marT="0" marB="0" anchor="b"/>
                </a:tc>
                <a:tc>
                  <a:txBody>
                    <a:bodyPr/>
                    <a:lstStyle/>
                    <a:p>
                      <a:pPr algn="ctr" fontAlgn="b"/>
                      <a:r>
                        <a:rPr lang="en-US" sz="1600" u="none" strike="noStrike" dirty="0">
                          <a:effectLst/>
                        </a:rPr>
                        <a:t>6</a:t>
                      </a:r>
                      <a:endParaRPr lang="en-US" sz="1600" b="0" i="0" u="none" strike="noStrike" dirty="0">
                        <a:solidFill>
                          <a:srgbClr val="000000"/>
                        </a:solidFill>
                        <a:effectLst/>
                        <a:latin typeface="Arial" panose="020B0604020202020204" pitchFamily="34" charset="0"/>
                      </a:endParaRPr>
                    </a:p>
                  </a:txBody>
                  <a:tcPr marL="0" marR="0" marT="0" marB="0" anchor="b"/>
                </a:tc>
                <a:tc>
                  <a:txBody>
                    <a:bodyPr/>
                    <a:lstStyle/>
                    <a:p>
                      <a:pPr algn="ctr" fontAlgn="b"/>
                      <a:r>
                        <a:rPr lang="en-US" sz="1600" u="none" strike="noStrike" dirty="0">
                          <a:effectLst/>
                        </a:rPr>
                        <a:t>0</a:t>
                      </a:r>
                      <a:endParaRPr lang="en-US" sz="1600" b="0" i="0" u="none" strike="noStrike" dirty="0">
                        <a:solidFill>
                          <a:srgbClr val="000000"/>
                        </a:solidFill>
                        <a:effectLst/>
                        <a:latin typeface="Arial" panose="020B0604020202020204" pitchFamily="34" charset="0"/>
                      </a:endParaRPr>
                    </a:p>
                  </a:txBody>
                  <a:tcPr marL="0" marR="0" marT="0" marB="0" anchor="b"/>
                </a:tc>
                <a:tc>
                  <a:txBody>
                    <a:bodyPr/>
                    <a:lstStyle/>
                    <a:p>
                      <a:pPr algn="r" fontAlgn="b"/>
                      <a:r>
                        <a:rPr lang="en-US" sz="1600" u="none" strike="noStrike" dirty="0">
                          <a:effectLst/>
                        </a:rPr>
                        <a:t>21</a:t>
                      </a:r>
                      <a:endParaRPr lang="en-US" sz="1600" b="1" i="0" u="none" strike="noStrike" dirty="0">
                        <a:solidFill>
                          <a:srgbClr val="000000"/>
                        </a:solidFill>
                        <a:effectLst/>
                        <a:latin typeface="Arial" panose="020B0604020202020204" pitchFamily="34" charset="0"/>
                      </a:endParaRPr>
                    </a:p>
                  </a:txBody>
                  <a:tcPr marL="0" marR="0" marT="0" marB="0" anchor="b"/>
                </a:tc>
                <a:extLst>
                  <a:ext uri="{0D108BD9-81ED-4DB2-BD59-A6C34878D82A}">
                    <a16:rowId xmlns="" xmlns:a16="http://schemas.microsoft.com/office/drawing/2014/main" val="829884809"/>
                  </a:ext>
                </a:extLst>
              </a:tr>
              <a:tr h="228600">
                <a:tc>
                  <a:txBody>
                    <a:bodyPr/>
                    <a:lstStyle/>
                    <a:p>
                      <a:pPr algn="l" fontAlgn="b"/>
                      <a:r>
                        <a:rPr lang="en-US" sz="1600" u="none" strike="noStrike" dirty="0">
                          <a:effectLst/>
                        </a:rPr>
                        <a:t>East</a:t>
                      </a:r>
                      <a:endParaRPr lang="en-US" sz="1600" b="0" i="0" u="none" strike="noStrike" dirty="0">
                        <a:solidFill>
                          <a:srgbClr val="000000"/>
                        </a:solidFill>
                        <a:effectLst/>
                        <a:latin typeface="Arial" panose="020B0604020202020204" pitchFamily="34" charset="0"/>
                      </a:endParaRPr>
                    </a:p>
                  </a:txBody>
                  <a:tcPr marL="0" marR="0" marT="0" marB="0" anchor="b"/>
                </a:tc>
                <a:tc>
                  <a:txBody>
                    <a:bodyPr/>
                    <a:lstStyle/>
                    <a:p>
                      <a:pPr algn="ctr" fontAlgn="b"/>
                      <a:r>
                        <a:rPr lang="en-US" sz="1600" u="none" strike="noStrike" dirty="0">
                          <a:effectLst/>
                        </a:rPr>
                        <a:t>9</a:t>
                      </a:r>
                      <a:endParaRPr lang="en-US" sz="1600" b="0" i="0" u="none" strike="noStrike" dirty="0">
                        <a:solidFill>
                          <a:srgbClr val="000000"/>
                        </a:solidFill>
                        <a:effectLst/>
                        <a:latin typeface="Arial" panose="020B0604020202020204" pitchFamily="34" charset="0"/>
                      </a:endParaRPr>
                    </a:p>
                  </a:txBody>
                  <a:tcPr marL="0" marR="0" marT="0" marB="0" anchor="b"/>
                </a:tc>
                <a:tc>
                  <a:txBody>
                    <a:bodyPr/>
                    <a:lstStyle/>
                    <a:p>
                      <a:pPr algn="ctr" fontAlgn="b"/>
                      <a:r>
                        <a:rPr lang="en-US" sz="1600" u="none" strike="noStrike" dirty="0">
                          <a:effectLst/>
                        </a:rPr>
                        <a:t>6</a:t>
                      </a:r>
                      <a:endParaRPr lang="en-US" sz="1600" b="0" i="0" u="none" strike="noStrike" dirty="0">
                        <a:solidFill>
                          <a:srgbClr val="000000"/>
                        </a:solidFill>
                        <a:effectLst/>
                        <a:latin typeface="Arial" panose="020B0604020202020204" pitchFamily="34" charset="0"/>
                      </a:endParaRPr>
                    </a:p>
                  </a:txBody>
                  <a:tcPr marL="0" marR="0" marT="0" marB="0" anchor="b"/>
                </a:tc>
                <a:tc>
                  <a:txBody>
                    <a:bodyPr/>
                    <a:lstStyle/>
                    <a:p>
                      <a:pPr algn="ctr" fontAlgn="b"/>
                      <a:r>
                        <a:rPr lang="en-US" sz="1600" u="none" strike="noStrike" dirty="0">
                          <a:effectLst/>
                        </a:rPr>
                        <a:t>1</a:t>
                      </a:r>
                      <a:endParaRPr lang="en-US" sz="1600" b="0" i="0" u="none" strike="noStrike" dirty="0">
                        <a:solidFill>
                          <a:srgbClr val="000000"/>
                        </a:solidFill>
                        <a:effectLst/>
                        <a:latin typeface="Arial" panose="020B0604020202020204" pitchFamily="34" charset="0"/>
                      </a:endParaRPr>
                    </a:p>
                  </a:txBody>
                  <a:tcPr marL="0" marR="0" marT="0" marB="0" anchor="b"/>
                </a:tc>
                <a:tc>
                  <a:txBody>
                    <a:bodyPr/>
                    <a:lstStyle/>
                    <a:p>
                      <a:pPr algn="r" fontAlgn="b"/>
                      <a:r>
                        <a:rPr lang="en-US" sz="1600" u="none" strike="noStrike" dirty="0">
                          <a:effectLst/>
                        </a:rPr>
                        <a:t>16</a:t>
                      </a:r>
                      <a:endParaRPr lang="en-US" sz="1600" b="1" i="0" u="none" strike="noStrike" dirty="0">
                        <a:solidFill>
                          <a:srgbClr val="000000"/>
                        </a:solidFill>
                        <a:effectLst/>
                        <a:latin typeface="Arial" panose="020B0604020202020204" pitchFamily="34" charset="0"/>
                      </a:endParaRPr>
                    </a:p>
                  </a:txBody>
                  <a:tcPr marL="0" marR="0" marT="0" marB="0" anchor="b"/>
                </a:tc>
                <a:extLst>
                  <a:ext uri="{0D108BD9-81ED-4DB2-BD59-A6C34878D82A}">
                    <a16:rowId xmlns="" xmlns:a16="http://schemas.microsoft.com/office/drawing/2014/main" val="707328790"/>
                  </a:ext>
                </a:extLst>
              </a:tr>
              <a:tr h="228600">
                <a:tc>
                  <a:txBody>
                    <a:bodyPr/>
                    <a:lstStyle/>
                    <a:p>
                      <a:pPr algn="l" fontAlgn="b"/>
                      <a:r>
                        <a:rPr lang="en-US" sz="1600" u="none" strike="noStrike" dirty="0">
                          <a:effectLst/>
                        </a:rPr>
                        <a:t>North</a:t>
                      </a:r>
                      <a:endParaRPr lang="en-US" sz="1600" b="0" i="0" u="none" strike="noStrike" dirty="0">
                        <a:solidFill>
                          <a:srgbClr val="000000"/>
                        </a:solidFill>
                        <a:effectLst/>
                        <a:latin typeface="Arial" panose="020B0604020202020204" pitchFamily="34" charset="0"/>
                      </a:endParaRPr>
                    </a:p>
                  </a:txBody>
                  <a:tcPr marL="0" marR="0" marT="0" marB="0" anchor="b"/>
                </a:tc>
                <a:tc>
                  <a:txBody>
                    <a:bodyPr/>
                    <a:lstStyle/>
                    <a:p>
                      <a:pPr algn="ctr" fontAlgn="b"/>
                      <a:r>
                        <a:rPr lang="en-US" sz="1600" u="none" strike="noStrike" dirty="0">
                          <a:effectLst/>
                        </a:rPr>
                        <a:t>4</a:t>
                      </a:r>
                      <a:endParaRPr lang="en-US" sz="1600" b="0" i="0" u="none" strike="noStrike" dirty="0">
                        <a:solidFill>
                          <a:srgbClr val="000000"/>
                        </a:solidFill>
                        <a:effectLst/>
                        <a:latin typeface="Arial" panose="020B0604020202020204" pitchFamily="34" charset="0"/>
                      </a:endParaRPr>
                    </a:p>
                  </a:txBody>
                  <a:tcPr marL="0" marR="0" marT="0" marB="0" anchor="b"/>
                </a:tc>
                <a:tc>
                  <a:txBody>
                    <a:bodyPr/>
                    <a:lstStyle/>
                    <a:p>
                      <a:pPr algn="ctr" fontAlgn="b"/>
                      <a:r>
                        <a:rPr lang="en-US" sz="1600" u="none" strike="noStrike" dirty="0">
                          <a:effectLst/>
                        </a:rPr>
                        <a:t>2</a:t>
                      </a:r>
                      <a:endParaRPr lang="en-US" sz="1600" b="0" i="0" u="none" strike="noStrike" dirty="0">
                        <a:solidFill>
                          <a:srgbClr val="000000"/>
                        </a:solidFill>
                        <a:effectLst/>
                        <a:latin typeface="Arial" panose="020B0604020202020204" pitchFamily="34" charset="0"/>
                      </a:endParaRPr>
                    </a:p>
                  </a:txBody>
                  <a:tcPr marL="0" marR="0" marT="0" marB="0" anchor="b"/>
                </a:tc>
                <a:tc>
                  <a:txBody>
                    <a:bodyPr/>
                    <a:lstStyle/>
                    <a:p>
                      <a:pPr algn="ctr" fontAlgn="b"/>
                      <a:r>
                        <a:rPr lang="en-US" sz="1600" u="none" strike="noStrike" dirty="0">
                          <a:effectLst/>
                        </a:rPr>
                        <a:t>0</a:t>
                      </a:r>
                      <a:endParaRPr lang="en-US" sz="1600" b="0" i="0" u="none" strike="noStrike" dirty="0">
                        <a:solidFill>
                          <a:srgbClr val="000000"/>
                        </a:solidFill>
                        <a:effectLst/>
                        <a:latin typeface="Arial" panose="020B0604020202020204" pitchFamily="34" charset="0"/>
                      </a:endParaRPr>
                    </a:p>
                  </a:txBody>
                  <a:tcPr marL="0" marR="0" marT="0" marB="0" anchor="b"/>
                </a:tc>
                <a:tc>
                  <a:txBody>
                    <a:bodyPr/>
                    <a:lstStyle/>
                    <a:p>
                      <a:pPr algn="r" fontAlgn="b"/>
                      <a:r>
                        <a:rPr lang="en-US" sz="1600" u="none" strike="noStrike" dirty="0">
                          <a:effectLst/>
                        </a:rPr>
                        <a:t>6</a:t>
                      </a:r>
                      <a:endParaRPr lang="en-US" sz="1600" b="1" i="0" u="none" strike="noStrike" dirty="0">
                        <a:solidFill>
                          <a:srgbClr val="000000"/>
                        </a:solidFill>
                        <a:effectLst/>
                        <a:latin typeface="Arial" panose="020B0604020202020204" pitchFamily="34" charset="0"/>
                      </a:endParaRPr>
                    </a:p>
                  </a:txBody>
                  <a:tcPr marL="0" marR="0" marT="0" marB="0" anchor="b"/>
                </a:tc>
                <a:extLst>
                  <a:ext uri="{0D108BD9-81ED-4DB2-BD59-A6C34878D82A}">
                    <a16:rowId xmlns="" xmlns:a16="http://schemas.microsoft.com/office/drawing/2014/main" val="2512829843"/>
                  </a:ext>
                </a:extLst>
              </a:tr>
              <a:tr h="257175">
                <a:tc>
                  <a:txBody>
                    <a:bodyPr/>
                    <a:lstStyle/>
                    <a:p>
                      <a:pPr algn="l" fontAlgn="b"/>
                      <a:r>
                        <a:rPr lang="en-US" sz="1600" b="1" u="none" strike="noStrike" dirty="0">
                          <a:effectLst/>
                        </a:rPr>
                        <a:t>Total</a:t>
                      </a:r>
                      <a:endParaRPr lang="en-US" sz="1600" b="1" i="0" u="none" strike="noStrike" dirty="0">
                        <a:solidFill>
                          <a:srgbClr val="000000"/>
                        </a:solidFill>
                        <a:effectLst/>
                        <a:latin typeface="Arial" panose="020B0604020202020204" pitchFamily="34" charset="0"/>
                      </a:endParaRPr>
                    </a:p>
                  </a:txBody>
                  <a:tcPr marL="0" marR="0" marT="0" marB="0" anchor="b"/>
                </a:tc>
                <a:tc>
                  <a:txBody>
                    <a:bodyPr/>
                    <a:lstStyle/>
                    <a:p>
                      <a:pPr algn="ctr" fontAlgn="b"/>
                      <a:r>
                        <a:rPr lang="en-US" sz="1600" b="1" u="none" strike="noStrike" dirty="0">
                          <a:effectLst/>
                        </a:rPr>
                        <a:t>60</a:t>
                      </a:r>
                      <a:endParaRPr lang="en-US" sz="1600" b="1" i="0" u="none" strike="noStrike" dirty="0">
                        <a:solidFill>
                          <a:srgbClr val="000000"/>
                        </a:solidFill>
                        <a:effectLst/>
                        <a:latin typeface="Arial" panose="020B0604020202020204" pitchFamily="34" charset="0"/>
                      </a:endParaRPr>
                    </a:p>
                  </a:txBody>
                  <a:tcPr marL="0" marR="0" marT="0" marB="0" anchor="b"/>
                </a:tc>
                <a:tc>
                  <a:txBody>
                    <a:bodyPr/>
                    <a:lstStyle/>
                    <a:p>
                      <a:pPr algn="ctr" fontAlgn="b"/>
                      <a:r>
                        <a:rPr lang="en-US" sz="1600" b="1" u="none" strike="noStrike" dirty="0">
                          <a:effectLst/>
                        </a:rPr>
                        <a:t>31</a:t>
                      </a:r>
                      <a:endParaRPr lang="en-US" sz="1600" b="1" i="0" u="none" strike="noStrike" dirty="0">
                        <a:solidFill>
                          <a:srgbClr val="000000"/>
                        </a:solidFill>
                        <a:effectLst/>
                        <a:latin typeface="Arial" panose="020B0604020202020204" pitchFamily="34" charset="0"/>
                      </a:endParaRPr>
                    </a:p>
                  </a:txBody>
                  <a:tcPr marL="0" marR="0" marT="0" marB="0" anchor="b"/>
                </a:tc>
                <a:tc>
                  <a:txBody>
                    <a:bodyPr/>
                    <a:lstStyle/>
                    <a:p>
                      <a:pPr algn="ctr" fontAlgn="b"/>
                      <a:r>
                        <a:rPr lang="en-US" sz="1600" b="1" u="none" strike="noStrike" dirty="0">
                          <a:effectLst/>
                        </a:rPr>
                        <a:t>1</a:t>
                      </a:r>
                      <a:endParaRPr lang="en-US" sz="1600" b="1" i="0" u="none" strike="noStrike" dirty="0">
                        <a:solidFill>
                          <a:srgbClr val="000000"/>
                        </a:solidFill>
                        <a:effectLst/>
                        <a:latin typeface="Arial" panose="020B0604020202020204" pitchFamily="34" charset="0"/>
                      </a:endParaRPr>
                    </a:p>
                  </a:txBody>
                  <a:tcPr marL="0" marR="0" marT="0" marB="0" anchor="b"/>
                </a:tc>
                <a:tc>
                  <a:txBody>
                    <a:bodyPr/>
                    <a:lstStyle/>
                    <a:p>
                      <a:pPr algn="r" fontAlgn="b"/>
                      <a:r>
                        <a:rPr lang="en-US" sz="1600" b="1" u="none" strike="noStrike" dirty="0">
                          <a:effectLst/>
                        </a:rPr>
                        <a:t>92</a:t>
                      </a:r>
                      <a:endParaRPr lang="en-US" sz="1600" b="1" i="0" u="none" strike="noStrike" dirty="0">
                        <a:solidFill>
                          <a:srgbClr val="000000"/>
                        </a:solidFill>
                        <a:effectLst/>
                        <a:latin typeface="Arial" panose="020B0604020202020204" pitchFamily="34" charset="0"/>
                      </a:endParaRPr>
                    </a:p>
                  </a:txBody>
                  <a:tcPr marL="0" marR="0" marT="0" marB="0" anchor="b"/>
                </a:tc>
                <a:extLst>
                  <a:ext uri="{0D108BD9-81ED-4DB2-BD59-A6C34878D82A}">
                    <a16:rowId xmlns="" xmlns:a16="http://schemas.microsoft.com/office/drawing/2014/main" val="3646470672"/>
                  </a:ext>
                </a:extLst>
              </a:tr>
            </a:tbl>
          </a:graphicData>
        </a:graphic>
      </p:graphicFrame>
    </p:spTree>
    <p:extLst>
      <p:ext uri="{BB962C8B-B14F-4D97-AF65-F5344CB8AC3E}">
        <p14:creationId xmlns:p14="http://schemas.microsoft.com/office/powerpoint/2010/main" val="8810532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4025" y="1022538"/>
            <a:ext cx="8258176" cy="549888"/>
          </a:xfrm>
        </p:spPr>
        <p:txBody>
          <a:bodyPr/>
          <a:lstStyle/>
          <a:p>
            <a:r>
              <a:rPr lang="en-US" dirty="0"/>
              <a:t>Fatalities by Year</a:t>
            </a:r>
            <a:endParaRPr lang="en-CA" dirty="0"/>
          </a:p>
        </p:txBody>
      </p:sp>
      <p:sp>
        <p:nvSpPr>
          <p:cNvPr id="7" name="TextBox 6">
            <a:extLst>
              <a:ext uri="{FF2B5EF4-FFF2-40B4-BE49-F238E27FC236}">
                <a16:creationId xmlns="" xmlns:a16="http://schemas.microsoft.com/office/drawing/2014/main" id="{E3F6B274-0C3B-46A6-83F3-AB296F762806}"/>
              </a:ext>
            </a:extLst>
          </p:cNvPr>
          <p:cNvSpPr txBox="1"/>
          <p:nvPr/>
        </p:nvSpPr>
        <p:spPr>
          <a:xfrm>
            <a:off x="454025" y="4108742"/>
            <a:ext cx="7288465" cy="2031325"/>
          </a:xfrm>
          <a:prstGeom prst="rect">
            <a:avLst/>
          </a:prstGeom>
          <a:noFill/>
        </p:spPr>
        <p:txBody>
          <a:bodyPr wrap="square" rtlCol="0">
            <a:spAutoFit/>
          </a:bodyPr>
          <a:lstStyle/>
          <a:p>
            <a:pPr marL="342900" indent="-342900">
              <a:buFont typeface="Arial" panose="020B0604020202020204" pitchFamily="34" charset="0"/>
              <a:buChar char="•"/>
            </a:pPr>
            <a:r>
              <a:rPr lang="en-US" dirty="0"/>
              <a:t>The year-to-year fall-from-heights fatality numbers show a slight downward trend. However, </a:t>
            </a:r>
            <a:r>
              <a:rPr lang="en-CA" dirty="0"/>
              <a:t>the number of annual fatalities is subject to year-to-year fluctuations and a high degree of variation, limiting the ability to draw statistically meaningful trends on an annual basis.</a:t>
            </a:r>
          </a:p>
          <a:p>
            <a:pPr marL="342900" indent="-342900">
              <a:buFont typeface="Arial" panose="020B0604020202020204" pitchFamily="34" charset="0"/>
              <a:buChar char="•"/>
            </a:pPr>
            <a:r>
              <a:rPr lang="en-US" dirty="0"/>
              <a:t>The overall trend of fall-from-heights fatalities was similar to the trend for all traumatic fatalities.</a:t>
            </a:r>
          </a:p>
        </p:txBody>
      </p:sp>
      <p:graphicFrame>
        <p:nvGraphicFramePr>
          <p:cNvPr id="6" name="Chart 5">
            <a:extLst>
              <a:ext uri="{FF2B5EF4-FFF2-40B4-BE49-F238E27FC236}">
                <a16:creationId xmlns="" xmlns:a16="http://schemas.microsoft.com/office/drawing/2014/main" id="{48C5E259-DD2B-4018-8FC7-69C3EE5AFA25}"/>
              </a:ext>
            </a:extLst>
          </p:cNvPr>
          <p:cNvGraphicFramePr>
            <a:graphicFrameLocks/>
          </p:cNvGraphicFramePr>
          <p:nvPr>
            <p:extLst>
              <p:ext uri="{D42A27DB-BD31-4B8C-83A1-F6EECF244321}">
                <p14:modId xmlns:p14="http://schemas.microsoft.com/office/powerpoint/2010/main" val="3042435014"/>
              </p:ext>
            </p:extLst>
          </p:nvPr>
        </p:nvGraphicFramePr>
        <p:xfrm>
          <a:off x="454024" y="1713621"/>
          <a:ext cx="7856258" cy="266739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062430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4025" y="1022538"/>
            <a:ext cx="8258176" cy="549888"/>
          </a:xfrm>
        </p:spPr>
        <p:txBody>
          <a:bodyPr/>
          <a:lstStyle/>
          <a:p>
            <a:r>
              <a:rPr lang="en-US" dirty="0"/>
              <a:t>Fatalities by Month</a:t>
            </a:r>
            <a:endParaRPr lang="en-CA" dirty="0"/>
          </a:p>
        </p:txBody>
      </p:sp>
      <p:sp>
        <p:nvSpPr>
          <p:cNvPr id="7" name="TextBox 6">
            <a:extLst>
              <a:ext uri="{FF2B5EF4-FFF2-40B4-BE49-F238E27FC236}">
                <a16:creationId xmlns="" xmlns:a16="http://schemas.microsoft.com/office/drawing/2014/main" id="{E3F6B274-0C3B-46A6-83F3-AB296F762806}"/>
              </a:ext>
            </a:extLst>
          </p:cNvPr>
          <p:cNvSpPr txBox="1"/>
          <p:nvPr/>
        </p:nvSpPr>
        <p:spPr>
          <a:xfrm>
            <a:off x="454024" y="4589092"/>
            <a:ext cx="8125953" cy="1323439"/>
          </a:xfrm>
          <a:prstGeom prst="rect">
            <a:avLst/>
          </a:prstGeom>
          <a:noFill/>
        </p:spPr>
        <p:txBody>
          <a:bodyPr wrap="square" rtlCol="0">
            <a:spAutoFit/>
          </a:bodyPr>
          <a:lstStyle/>
          <a:p>
            <a:pPr marL="342900" indent="-342900">
              <a:buFont typeface="Arial" panose="020B0604020202020204" pitchFamily="34" charset="0"/>
              <a:buChar char="•"/>
            </a:pPr>
            <a:r>
              <a:rPr lang="en-US" sz="1600" dirty="0"/>
              <a:t>Fatality trend had a spike during summer months, a sharp decline in September, and remained relatively high through December.</a:t>
            </a:r>
          </a:p>
          <a:p>
            <a:pPr marL="342900" indent="-342900">
              <a:buFont typeface="Arial" panose="020B0604020202020204" pitchFamily="34" charset="0"/>
              <a:buChar char="•"/>
            </a:pPr>
            <a:r>
              <a:rPr lang="en-US" sz="1600" dirty="0"/>
              <a:t>Due to the small sample size, the sharp decline in September might not be statistically relevant. Nevertheless, it can be said that falls fatalities increased in summer months when construction activity was high.</a:t>
            </a:r>
          </a:p>
        </p:txBody>
      </p:sp>
      <p:graphicFrame>
        <p:nvGraphicFramePr>
          <p:cNvPr id="5" name="Chart 4">
            <a:extLst>
              <a:ext uri="{FF2B5EF4-FFF2-40B4-BE49-F238E27FC236}">
                <a16:creationId xmlns="" xmlns:a16="http://schemas.microsoft.com/office/drawing/2014/main" id="{C850A2D5-3279-48FE-8090-E8A7C06EEDEE}"/>
              </a:ext>
            </a:extLst>
          </p:cNvPr>
          <p:cNvGraphicFramePr>
            <a:graphicFrameLocks/>
          </p:cNvGraphicFramePr>
          <p:nvPr>
            <p:extLst>
              <p:ext uri="{D42A27DB-BD31-4B8C-83A1-F6EECF244321}">
                <p14:modId xmlns:p14="http://schemas.microsoft.com/office/powerpoint/2010/main" val="3184536243"/>
              </p:ext>
            </p:extLst>
          </p:nvPr>
        </p:nvGraphicFramePr>
        <p:xfrm>
          <a:off x="1245936" y="1572426"/>
          <a:ext cx="6344478" cy="2743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267264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4025" y="1022538"/>
            <a:ext cx="8258176" cy="549888"/>
          </a:xfrm>
        </p:spPr>
        <p:txBody>
          <a:bodyPr/>
          <a:lstStyle/>
          <a:p>
            <a:r>
              <a:rPr lang="en-US" dirty="0"/>
              <a:t>Fatalities by Time of Day</a:t>
            </a:r>
            <a:endParaRPr lang="en-CA" dirty="0"/>
          </a:p>
        </p:txBody>
      </p:sp>
      <p:sp>
        <p:nvSpPr>
          <p:cNvPr id="7" name="TextBox 6">
            <a:extLst>
              <a:ext uri="{FF2B5EF4-FFF2-40B4-BE49-F238E27FC236}">
                <a16:creationId xmlns="" xmlns:a16="http://schemas.microsoft.com/office/drawing/2014/main" id="{E3F6B274-0C3B-46A6-83F3-AB296F762806}"/>
              </a:ext>
            </a:extLst>
          </p:cNvPr>
          <p:cNvSpPr txBox="1"/>
          <p:nvPr/>
        </p:nvSpPr>
        <p:spPr>
          <a:xfrm>
            <a:off x="454024" y="4589092"/>
            <a:ext cx="8125953" cy="1508105"/>
          </a:xfrm>
          <a:prstGeom prst="rect">
            <a:avLst/>
          </a:prstGeom>
          <a:noFill/>
        </p:spPr>
        <p:txBody>
          <a:bodyPr wrap="square" rtlCol="0">
            <a:spAutoFit/>
          </a:bodyPr>
          <a:lstStyle/>
          <a:p>
            <a:pPr marL="342900" indent="-342900">
              <a:buFont typeface="Arial" panose="020B0604020202020204" pitchFamily="34" charset="0"/>
              <a:buChar char="•"/>
            </a:pPr>
            <a:r>
              <a:rPr lang="en-US" sz="1600" dirty="0"/>
              <a:t>The number of fatalities began to increase around 9 a.m., declined around 12 noon, and spiked around 2 p.m., after which it diminished gradually.</a:t>
            </a:r>
          </a:p>
          <a:p>
            <a:pPr marL="342900" indent="-342900">
              <a:buFont typeface="Arial" panose="020B0604020202020204" pitchFamily="34" charset="0"/>
              <a:buChar char="•"/>
            </a:pPr>
            <a:r>
              <a:rPr lang="en-US" sz="1600" dirty="0"/>
              <a:t>The decline around 12 p.m. can be attributed to low work activity during lunch break.</a:t>
            </a:r>
          </a:p>
          <a:p>
            <a:endParaRPr lang="en-US" sz="1600" dirty="0"/>
          </a:p>
          <a:p>
            <a:r>
              <a:rPr lang="en-US" sz="1200" dirty="0"/>
              <a:t>*Event time was rounded to the nearest hour.</a:t>
            </a:r>
          </a:p>
          <a:p>
            <a:pPr marL="342900" indent="-342900">
              <a:buFont typeface="+mj-lt"/>
              <a:buAutoNum type="arabicPeriod"/>
            </a:pPr>
            <a:endParaRPr lang="en-US" sz="1600" dirty="0"/>
          </a:p>
        </p:txBody>
      </p:sp>
      <p:graphicFrame>
        <p:nvGraphicFramePr>
          <p:cNvPr id="8" name="Chart 7">
            <a:extLst>
              <a:ext uri="{FF2B5EF4-FFF2-40B4-BE49-F238E27FC236}">
                <a16:creationId xmlns="" xmlns:a16="http://schemas.microsoft.com/office/drawing/2014/main" id="{49A468BF-750F-4132-885D-398F7146EB16}"/>
              </a:ext>
            </a:extLst>
          </p:cNvPr>
          <p:cNvGraphicFramePr>
            <a:graphicFrameLocks/>
          </p:cNvGraphicFramePr>
          <p:nvPr>
            <p:extLst>
              <p:ext uri="{D42A27DB-BD31-4B8C-83A1-F6EECF244321}">
                <p14:modId xmlns:p14="http://schemas.microsoft.com/office/powerpoint/2010/main" val="1053952883"/>
              </p:ext>
            </p:extLst>
          </p:nvPr>
        </p:nvGraphicFramePr>
        <p:xfrm>
          <a:off x="648114" y="1519012"/>
          <a:ext cx="7847772" cy="2743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79126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4025" y="1022538"/>
            <a:ext cx="8258176" cy="549888"/>
          </a:xfrm>
        </p:spPr>
        <p:txBody>
          <a:bodyPr/>
          <a:lstStyle/>
          <a:p>
            <a:r>
              <a:rPr lang="en-US" dirty="0"/>
              <a:t>Fatalities by Age Group</a:t>
            </a:r>
            <a:endParaRPr lang="en-CA" dirty="0"/>
          </a:p>
        </p:txBody>
      </p:sp>
      <p:sp>
        <p:nvSpPr>
          <p:cNvPr id="7" name="TextBox 6">
            <a:extLst>
              <a:ext uri="{FF2B5EF4-FFF2-40B4-BE49-F238E27FC236}">
                <a16:creationId xmlns="" xmlns:a16="http://schemas.microsoft.com/office/drawing/2014/main" id="{E3F6B274-0C3B-46A6-83F3-AB296F762806}"/>
              </a:ext>
            </a:extLst>
          </p:cNvPr>
          <p:cNvSpPr txBox="1"/>
          <p:nvPr/>
        </p:nvSpPr>
        <p:spPr>
          <a:xfrm>
            <a:off x="454024" y="4589092"/>
            <a:ext cx="8125953" cy="1323439"/>
          </a:xfrm>
          <a:prstGeom prst="rect">
            <a:avLst/>
          </a:prstGeom>
          <a:noFill/>
        </p:spPr>
        <p:txBody>
          <a:bodyPr wrap="square" rtlCol="0">
            <a:spAutoFit/>
          </a:bodyPr>
          <a:lstStyle/>
          <a:p>
            <a:pPr marL="342900" indent="-342900">
              <a:buFont typeface="Arial" panose="020B0604020202020204" pitchFamily="34" charset="0"/>
              <a:buChar char="•"/>
            </a:pPr>
            <a:r>
              <a:rPr lang="en-US" sz="1600" dirty="0"/>
              <a:t>The 45-54 age group had the highest number of fatalities (26.1%), followed by the 35-44 age group (21.7%).</a:t>
            </a:r>
          </a:p>
          <a:p>
            <a:pPr marL="342900" indent="-342900">
              <a:buFont typeface="Arial" panose="020B0604020202020204" pitchFamily="34" charset="0"/>
              <a:buChar char="•"/>
            </a:pPr>
            <a:r>
              <a:rPr lang="en-US" sz="1600" dirty="0"/>
              <a:t>There were 8 fatalities among “young workers”—those who are under the age of 25 (8.7%).</a:t>
            </a:r>
          </a:p>
          <a:p>
            <a:pPr marL="342900" indent="-342900">
              <a:buFont typeface="Arial" panose="020B0604020202020204" pitchFamily="34" charset="0"/>
              <a:buChar char="•"/>
            </a:pPr>
            <a:r>
              <a:rPr lang="en-US" sz="1600" dirty="0"/>
              <a:t>There were 9 fatalities among those 65 and older (9.8%).</a:t>
            </a:r>
          </a:p>
        </p:txBody>
      </p:sp>
      <p:graphicFrame>
        <p:nvGraphicFramePr>
          <p:cNvPr id="5" name="Chart 4">
            <a:extLst>
              <a:ext uri="{FF2B5EF4-FFF2-40B4-BE49-F238E27FC236}">
                <a16:creationId xmlns="" xmlns:a16="http://schemas.microsoft.com/office/drawing/2014/main" id="{42E26ACF-E176-4FC8-B76B-082042D5BD7B}"/>
              </a:ext>
            </a:extLst>
          </p:cNvPr>
          <p:cNvGraphicFramePr>
            <a:graphicFrameLocks/>
          </p:cNvGraphicFramePr>
          <p:nvPr>
            <p:extLst>
              <p:ext uri="{D42A27DB-BD31-4B8C-83A1-F6EECF244321}">
                <p14:modId xmlns:p14="http://schemas.microsoft.com/office/powerpoint/2010/main" val="976695503"/>
              </p:ext>
            </p:extLst>
          </p:nvPr>
        </p:nvGraphicFramePr>
        <p:xfrm>
          <a:off x="2215598" y="1577767"/>
          <a:ext cx="4712804" cy="2743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09787475"/>
      </p:ext>
    </p:extLst>
  </p:cSld>
  <p:clrMapOvr>
    <a:masterClrMapping/>
  </p:clrMapOvr>
</p:sld>
</file>

<file path=ppt/theme/theme1.xml><?xml version="1.0" encoding="utf-8"?>
<a:theme xmlns:a="http://schemas.openxmlformats.org/drawingml/2006/main" name="MOL_Prevention_External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7209</TotalTime>
  <Words>3064</Words>
  <Application>Microsoft Office PowerPoint</Application>
  <PresentationFormat>On-screen Show (4:3)</PresentationFormat>
  <Paragraphs>414</Paragraphs>
  <Slides>34</Slides>
  <Notes>6</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MOL_Prevention_External Theme</vt:lpstr>
      <vt:lpstr>Fall from Heights Fatalities Analysis Prepared for the Chief Prevention Officer  </vt:lpstr>
      <vt:lpstr> Project Overview</vt:lpstr>
      <vt:lpstr>Limitations</vt:lpstr>
      <vt:lpstr>Results: Overview</vt:lpstr>
      <vt:lpstr>Fatalities by Region and Program</vt:lpstr>
      <vt:lpstr>Fatalities by Year</vt:lpstr>
      <vt:lpstr>Fatalities by Month</vt:lpstr>
      <vt:lpstr>Fatalities by Time of Day</vt:lpstr>
      <vt:lpstr>Fatalities by Age Group</vt:lpstr>
      <vt:lpstr>Fatalities by Industrial Sector</vt:lpstr>
      <vt:lpstr>Injured Worker – Time in Role</vt:lpstr>
      <vt:lpstr>Time in Role</vt:lpstr>
      <vt:lpstr>Experience</vt:lpstr>
      <vt:lpstr>Height of Fall</vt:lpstr>
      <vt:lpstr>Worker Location and Height of Fall</vt:lpstr>
      <vt:lpstr>Worker Location Details</vt:lpstr>
      <vt:lpstr>Number of Workers on Worksite</vt:lpstr>
      <vt:lpstr>Company Size</vt:lpstr>
      <vt:lpstr>Results: Contributing Factors</vt:lpstr>
      <vt:lpstr>Contributing Factor Methodology</vt:lpstr>
      <vt:lpstr>List of Factors</vt:lpstr>
      <vt:lpstr>Contributing Factors: Summary Results</vt:lpstr>
      <vt:lpstr>Focus: PPE and Age</vt:lpstr>
      <vt:lpstr>Focus: PPE and Age.</vt:lpstr>
      <vt:lpstr>Factor Analysis – By Industrial Sector</vt:lpstr>
      <vt:lpstr>Training: Notes</vt:lpstr>
      <vt:lpstr>Training</vt:lpstr>
      <vt:lpstr> What Went Wrong Despite Training</vt:lpstr>
      <vt:lpstr>Highlighted Contributing Factors by Business Size</vt:lpstr>
      <vt:lpstr>Highlighted Contributing Factors by Top 2 Industrial Sectors (NAICS 5 Digit)</vt:lpstr>
      <vt:lpstr>Summary    </vt:lpstr>
      <vt:lpstr>Summarized Takeaways</vt:lpstr>
      <vt:lpstr>PowerPoint Presentation</vt:lpstr>
      <vt:lpstr>PowerPoint Presentation</vt:lpstr>
    </vt:vector>
  </TitlesOfParts>
  <Company>BOLD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Ray, Michael (MOL)</dc:creator>
  <cp:lastModifiedBy>Yusuf, Shazmeen (MOL)</cp:lastModifiedBy>
  <cp:revision>644</cp:revision>
  <cp:lastPrinted>2018-12-17T15:46:37Z</cp:lastPrinted>
  <dcterms:created xsi:type="dcterms:W3CDTF">2017-06-23T15:30:49Z</dcterms:created>
  <dcterms:modified xsi:type="dcterms:W3CDTF">2019-01-17T16:22:01Z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034a106e-6316-442c-ad35-738afd673d2b_Enabled">
    <vt:lpwstr>True</vt:lpwstr>
  </property>
  <property fmtid="{D5CDD505-2E9C-101B-9397-08002B2CF9AE}" pid="3" name="MSIP_Label_034a106e-6316-442c-ad35-738afd673d2b_SiteId">
    <vt:lpwstr>cddc1229-ac2a-4b97-b78a-0e5cacb5865c</vt:lpwstr>
  </property>
  <property fmtid="{D5CDD505-2E9C-101B-9397-08002B2CF9AE}" pid="4" name="MSIP_Label_034a106e-6316-442c-ad35-738afd673d2b_Owner">
    <vt:lpwstr>Brett.McKitterick@ontario.ca</vt:lpwstr>
  </property>
  <property fmtid="{D5CDD505-2E9C-101B-9397-08002B2CF9AE}" pid="5" name="MSIP_Label_034a106e-6316-442c-ad35-738afd673d2b_SetDate">
    <vt:lpwstr>2018-11-23T19:49:44.6155793Z</vt:lpwstr>
  </property>
  <property fmtid="{D5CDD505-2E9C-101B-9397-08002B2CF9AE}" pid="6" name="MSIP_Label_034a106e-6316-442c-ad35-738afd673d2b_Name">
    <vt:lpwstr>OPS - Unclassified Information</vt:lpwstr>
  </property>
  <property fmtid="{D5CDD505-2E9C-101B-9397-08002B2CF9AE}" pid="7" name="MSIP_Label_034a106e-6316-442c-ad35-738afd673d2b_Application">
    <vt:lpwstr>Microsoft Azure Information Protection</vt:lpwstr>
  </property>
  <property fmtid="{D5CDD505-2E9C-101B-9397-08002B2CF9AE}" pid="8" name="MSIP_Label_034a106e-6316-442c-ad35-738afd673d2b_Extended_MSFT_Method">
    <vt:lpwstr>Automatic</vt:lpwstr>
  </property>
  <property fmtid="{D5CDD505-2E9C-101B-9397-08002B2CF9AE}" pid="9" name="Sensitivity">
    <vt:lpwstr>OPS - Unclassified Information</vt:lpwstr>
  </property>
</Properties>
</file>