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7" r:id="rId3"/>
    <p:sldId id="307" r:id="rId4"/>
    <p:sldId id="306" r:id="rId5"/>
    <p:sldId id="294" r:id="rId6"/>
    <p:sldId id="310" r:id="rId7"/>
    <p:sldId id="308" r:id="rId8"/>
    <p:sldId id="302" r:id="rId9"/>
    <p:sldId id="309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lleghem, Jason (MNR)" initials="JTB" lastIdx="1" clrIdx="0"/>
  <p:cmAuthor id="1" name="MacKinnon, Alistair (MNRF)" initials="MA(" lastIdx="2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7630"/>
    <a:srgbClr val="A2AD00"/>
    <a:srgbClr val="007A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16" autoAdjust="0"/>
    <p:restoredTop sz="88262" autoAdjust="0"/>
  </p:normalViewPr>
  <p:slideViewPr>
    <p:cSldViewPr snapToGrid="0" snapToObjects="1">
      <p:cViewPr varScale="1">
        <p:scale>
          <a:sx n="116" d="100"/>
          <a:sy n="116" d="100"/>
        </p:scale>
        <p:origin x="20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1C32F-D60B-4B5B-BEE7-27BBBB471051}" type="datetimeFigureOut">
              <a:rPr lang="en-CA" smtClean="0"/>
              <a:t>04/09/2018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6AF82-F350-49BB-84DE-970E07638BB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8268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541B4AB-9420-4357-9D74-97A03D144A6A}" type="datetimeFigureOut">
              <a:rPr lang="en-CA" smtClean="0"/>
              <a:pPr/>
              <a:t>04/09/2018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275D10B-9A93-433C-9A54-EAA0703364C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7857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D10B-9A93-433C-9A54-EAA0703364C1}" type="slidenum">
              <a:rPr lang="en-CA" smtClean="0"/>
              <a:pPr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16910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D10B-9A93-433C-9A54-EAA0703364C1}" type="slidenum">
              <a:rPr lang="en-CA" smtClean="0"/>
              <a:pPr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78109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D10B-9A93-433C-9A54-EAA0703364C1}" type="slidenum">
              <a:rPr lang="en-CA" smtClean="0"/>
              <a:pPr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7660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D10B-9A93-433C-9A54-EAA0703364C1}" type="slidenum">
              <a:rPr lang="en-CA" smtClean="0"/>
              <a:pPr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05749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D10B-9A93-433C-9A54-EAA0703364C1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02914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D10B-9A93-433C-9A54-EAA0703364C1}" type="slidenum">
              <a:rPr lang="en-CA" smtClean="0"/>
              <a:pPr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84881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D10B-9A93-433C-9A54-EAA0703364C1}" type="slidenum">
              <a:rPr lang="en-CA" smtClean="0"/>
              <a:pPr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45176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75D10B-9A93-433C-9A54-EAA0703364C1}" type="slidenum">
              <a:rPr lang="en-CA" smtClean="0"/>
              <a:pPr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50169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6" descr="Government of Ontario visual identity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38485"/>
            <a:ext cx="7772400" cy="1470025"/>
          </a:xfrm>
        </p:spPr>
        <p:txBody>
          <a:bodyPr/>
          <a:lstStyle>
            <a:lvl1pPr algn="l">
              <a:defRPr lang="en-US" sz="4800" b="1" kern="1200" dirty="0" smtClean="0">
                <a:solidFill>
                  <a:srgbClr val="55763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68780"/>
            <a:ext cx="6400800" cy="75723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D2AD8-91A7-4660-A285-4D058E56EE22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766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B5C4-67A6-47E5-BE23-7C9764F9ACA7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82B8-52FE-FD4E-BA06-9DEBB02286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138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1A4F-1C11-4F59-87EE-1B63B759A071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82B8-52FE-FD4E-BA06-9DEBB02286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70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9F89-EBA6-4325-8E93-D58A085659CF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82B8-52FE-FD4E-BA06-9DEBB02286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54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E5D5E-CCD2-4F03-B0E5-213E7D7BCCDC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82B8-52FE-FD4E-BA06-9DEBB02286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42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47FF8-39FF-42F4-9C7A-FBB4FD77051F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82B8-52FE-FD4E-BA06-9DEBB02286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24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34520-0F2A-4D4F-960D-A31066CEDB5E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82B8-52FE-FD4E-BA06-9DEBB02286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185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ED23F-958F-4629-B188-8154AD4F6FB8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82B8-52FE-FD4E-BA06-9DEBB02286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61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0B07D-217C-4C9C-8DE7-EF52C785F73D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82B8-52FE-FD4E-BA06-9DEBB02286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75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27DA-79CC-4BF9-B08F-C2226B7D5A7D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82B8-52FE-FD4E-BA06-9DEBB02286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405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256F-589E-485B-BDA8-3331F9E70811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82B8-52FE-FD4E-BA06-9DEBB02286B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54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99473-9E1C-4E3B-987C-D1D560C07EA4}" type="datetime1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A82B8-52FE-FD4E-BA06-9DEBB0228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4495" y="164815"/>
            <a:ext cx="8782893" cy="6556660"/>
          </a:xfrm>
          <a:prstGeom prst="rect">
            <a:avLst/>
          </a:prstGeom>
          <a:noFill/>
          <a:ln>
            <a:solidFill>
              <a:srgbClr val="55763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9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55763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Jason.belleghem@Ontario.c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728" y="1748624"/>
            <a:ext cx="8133347" cy="1730295"/>
          </a:xfrm>
        </p:spPr>
        <p:txBody>
          <a:bodyPr>
            <a:normAutofit/>
          </a:bodyPr>
          <a:lstStyle/>
          <a:p>
            <a:r>
              <a:rPr lang="en-CA" sz="3200" dirty="0" smtClean="0">
                <a:solidFill>
                  <a:prstClr val="black"/>
                </a:solidFill>
              </a:rPr>
              <a:t>Overview of the </a:t>
            </a:r>
            <a:r>
              <a:rPr lang="en-CA" sz="3200" dirty="0">
                <a:solidFill>
                  <a:prstClr val="black"/>
                </a:solidFill>
              </a:rPr>
              <a:t>Delegation of Authority </a:t>
            </a:r>
            <a:r>
              <a:rPr lang="en-CA" sz="3200" dirty="0" smtClean="0">
                <a:solidFill>
                  <a:prstClr val="black"/>
                </a:solidFill>
              </a:rPr>
              <a:t>for </a:t>
            </a:r>
            <a:r>
              <a:rPr lang="en-CA" sz="3200" dirty="0">
                <a:solidFill>
                  <a:prstClr val="black"/>
                </a:solidFill>
              </a:rPr>
              <a:t>the </a:t>
            </a:r>
            <a:r>
              <a:rPr lang="en-CA" sz="3200" i="1" dirty="0">
                <a:solidFill>
                  <a:prstClr val="black"/>
                </a:solidFill>
              </a:rPr>
              <a:t>Aggregate Resources Act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Text Box 7"/>
          <p:cNvSpPr txBox="1"/>
          <p:nvPr/>
        </p:nvSpPr>
        <p:spPr>
          <a:xfrm>
            <a:off x="92183" y="103909"/>
            <a:ext cx="8972438" cy="77152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1200"/>
              </a:spcAft>
              <a:tabLst>
                <a:tab pos="228600" algn="l"/>
              </a:tabLst>
            </a:pPr>
            <a:r>
              <a:rPr lang="en-US" sz="1400" dirty="0" smtClean="0">
                <a:solidFill>
                  <a:srgbClr val="FFFFFF"/>
                </a:solidFill>
                <a:effectLst/>
                <a:latin typeface="Arial"/>
                <a:ea typeface="Times New Roman"/>
                <a:cs typeface="Arial"/>
              </a:rPr>
              <a:t>Ministry of Natural Resources and Forestry</a:t>
            </a:r>
            <a:endParaRPr lang="en-US" sz="1400" dirty="0">
              <a:solidFill>
                <a:srgbClr val="FFFFFF"/>
              </a:solidFill>
              <a:effectLst/>
              <a:latin typeface="Arial"/>
              <a:ea typeface="Times New Roman"/>
              <a:cs typeface="Arial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11728" y="3347398"/>
            <a:ext cx="6721094" cy="144702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OSSGA </a:t>
            </a:r>
            <a:r>
              <a:rPr lang="en-US" sz="2400" dirty="0"/>
              <a:t>Regional Committee </a:t>
            </a:r>
            <a:r>
              <a:rPr lang="en-US" sz="2400" dirty="0" smtClean="0"/>
              <a:t>Meetings </a:t>
            </a:r>
          </a:p>
          <a:p>
            <a:endParaRPr lang="en-US" sz="1500" dirty="0" smtClean="0"/>
          </a:p>
          <a:p>
            <a:r>
              <a:rPr lang="en-US" sz="1500" dirty="0" smtClean="0"/>
              <a:t>April 10th 	–	Waterloo/Wellington/Brant</a:t>
            </a:r>
          </a:p>
          <a:p>
            <a:endParaRPr lang="en-CA" sz="1500" dirty="0"/>
          </a:p>
        </p:txBody>
      </p:sp>
    </p:spTree>
    <p:extLst>
      <p:ext uri="{BB962C8B-B14F-4D97-AF65-F5344CB8AC3E}">
        <p14:creationId xmlns:p14="http://schemas.microsoft.com/office/powerpoint/2010/main" val="417414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82B8-52FE-FD4E-BA06-9DEBB02286B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67690" y="1149488"/>
            <a:ext cx="8008620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 smtClean="0"/>
              <a:t>In February  </a:t>
            </a:r>
            <a:r>
              <a:rPr lang="en-CA" sz="2400" dirty="0"/>
              <a:t>2018, the </a:t>
            </a:r>
            <a:r>
              <a:rPr lang="en-US" sz="2400" dirty="0"/>
              <a:t>Minister approved changes to the Delegation of Authority (DOA) for the </a:t>
            </a:r>
            <a:r>
              <a:rPr lang="en-US" sz="2400" i="1" dirty="0"/>
              <a:t>Aggregate Resources Act</a:t>
            </a:r>
            <a:r>
              <a:rPr lang="en-US" sz="2400" i="1" dirty="0">
                <a:solidFill>
                  <a:srgbClr val="C00000"/>
                </a:solidFill>
              </a:rPr>
              <a:t> </a:t>
            </a:r>
            <a:r>
              <a:rPr lang="en-US" sz="2400" dirty="0"/>
              <a:t>(</a:t>
            </a:r>
            <a:r>
              <a:rPr lang="en-US" sz="2400" dirty="0" smtClean="0"/>
              <a:t>ARA).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 DOA </a:t>
            </a:r>
            <a:r>
              <a:rPr lang="en-US" sz="2400" dirty="0"/>
              <a:t>replaces all previous versions </a:t>
            </a:r>
            <a:r>
              <a:rPr lang="en-US" sz="2400" dirty="0" smtClean="0"/>
              <a:t>and </a:t>
            </a:r>
            <a:r>
              <a:rPr lang="en-US" sz="2400" dirty="0"/>
              <a:t>any references to previous DOA’s contained in all MNRF Aggregate Policies, Procedures and Directives</a:t>
            </a:r>
            <a:r>
              <a:rPr lang="en-US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CA" sz="2400" dirty="0"/>
              <a:t>Any provisions which have not been proclaimed </a:t>
            </a:r>
            <a:r>
              <a:rPr lang="en-CA" sz="2400" dirty="0" smtClean="0"/>
              <a:t>yet in the ARA, </a:t>
            </a:r>
            <a:r>
              <a:rPr lang="en-CA" sz="2400" dirty="0"/>
              <a:t>or </a:t>
            </a:r>
            <a:r>
              <a:rPr lang="en-CA" sz="2400" dirty="0" smtClean="0"/>
              <a:t>require </a:t>
            </a:r>
            <a:r>
              <a:rPr lang="en-CA" sz="2400" dirty="0"/>
              <a:t>a regulation to have effect have not </a:t>
            </a:r>
            <a:r>
              <a:rPr lang="en-CA" sz="2400" dirty="0" smtClean="0"/>
              <a:t>been delegated. A </a:t>
            </a:r>
            <a:r>
              <a:rPr lang="en-CA" sz="2400" dirty="0"/>
              <a:t>future delegation </a:t>
            </a:r>
            <a:r>
              <a:rPr lang="en-CA" sz="2400" dirty="0" smtClean="0"/>
              <a:t>will </a:t>
            </a:r>
            <a:r>
              <a:rPr lang="en-CA" sz="2400" dirty="0"/>
              <a:t>be required to address </a:t>
            </a:r>
            <a:r>
              <a:rPr lang="en-CA" sz="2400" dirty="0" smtClean="0"/>
              <a:t>new </a:t>
            </a:r>
            <a:r>
              <a:rPr lang="en-CA" sz="2400" dirty="0"/>
              <a:t>provisions</a:t>
            </a:r>
            <a:r>
              <a:rPr lang="en-CA" sz="2000" dirty="0" smtClean="0"/>
              <a:t>. </a:t>
            </a:r>
            <a:r>
              <a:rPr lang="en-CA" sz="2400" dirty="0" smtClean="0"/>
              <a:t> An example of a provision that is not yet proclaimed is the new power for MNRF to order studies on existing sites.</a:t>
            </a:r>
            <a:endParaRPr lang="en-CA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000" dirty="0"/>
          </a:p>
          <a:p>
            <a:pPr>
              <a:spcAft>
                <a:spcPts val="600"/>
              </a:spcAft>
            </a:pPr>
            <a:endParaRPr lang="en-US" dirty="0"/>
          </a:p>
          <a:p>
            <a:endParaRPr lang="en-US" sz="16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37140"/>
            <a:ext cx="8229600" cy="6163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55763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CA" sz="3600" dirty="0" smtClean="0">
                <a:latin typeface="+mn-lt"/>
              </a:rPr>
              <a:t>Delegation of Authority - ARA</a:t>
            </a:r>
            <a:endParaRPr lang="en-CA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810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82B8-52FE-FD4E-BA06-9DEBB02286B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67690" y="1615890"/>
            <a:ext cx="8008620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dirty="0"/>
              <a:t>The Minister’s authority to delegate powers </a:t>
            </a:r>
            <a:r>
              <a:rPr lang="en-CA" sz="2400" dirty="0" smtClean="0"/>
              <a:t>is consistent with other delegations.</a:t>
            </a:r>
            <a:endParaRPr lang="en-CA" sz="2400" dirty="0"/>
          </a:p>
          <a:p>
            <a:endParaRPr lang="en-US" sz="2400" u="sng" dirty="0" smtClean="0"/>
          </a:p>
          <a:p>
            <a:r>
              <a:rPr lang="en-US" sz="2400" u="sng" dirty="0" smtClean="0"/>
              <a:t>General </a:t>
            </a:r>
            <a:r>
              <a:rPr lang="en-US" sz="2400" u="sng" dirty="0"/>
              <a:t>Provisions for Delegated Positions</a:t>
            </a:r>
            <a:endParaRPr lang="en-CA" sz="2400" dirty="0"/>
          </a:p>
          <a:p>
            <a:r>
              <a:rPr lang="en-US" sz="2400" dirty="0"/>
              <a:t> </a:t>
            </a:r>
            <a:endParaRPr lang="en-CA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/>
              <a:t>The Minister may still exercise a delegated power or duty when, in their view, circumstances warrant it, such as when the decision may be particularly sensitive or significant within the Ministry.</a:t>
            </a:r>
            <a:endParaRPr lang="en-CA" sz="2400" dirty="0"/>
          </a:p>
          <a:p>
            <a:r>
              <a:rPr lang="en-US" sz="2000" dirty="0"/>
              <a:t> </a:t>
            </a:r>
            <a:r>
              <a:rPr lang="en-CA" sz="2000" dirty="0" smtClean="0"/>
              <a:t> </a:t>
            </a:r>
            <a:endParaRPr lang="en-CA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000" i="1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sz="16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37140"/>
            <a:ext cx="8229600" cy="6163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55763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CA" sz="3600" dirty="0" smtClean="0">
                <a:latin typeface="+mn-lt"/>
              </a:rPr>
              <a:t>Delegation of Authority - ARA</a:t>
            </a:r>
            <a:endParaRPr lang="en-CA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71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82B8-52FE-FD4E-BA06-9DEBB02286B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67690" y="1164134"/>
            <a:ext cx="800862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200" dirty="0" smtClean="0"/>
              <a:t>The Delegation of Authority (DOA) for the ARA has been updated to address:</a:t>
            </a:r>
          </a:p>
          <a:p>
            <a:endParaRPr lang="en-CA" sz="1400" dirty="0" smtClean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200" dirty="0"/>
              <a:t>New sections of the ARA resulting from Bill 39 (</a:t>
            </a:r>
            <a:r>
              <a:rPr lang="en-CA" sz="2200" i="1" dirty="0"/>
              <a:t>Aggregate Resources and Mining Modernization Act</a:t>
            </a:r>
            <a:r>
              <a:rPr lang="en-CA" sz="2200" dirty="0"/>
              <a:t>) that received Royal Assent on May 11, </a:t>
            </a:r>
            <a:r>
              <a:rPr lang="en-CA" sz="2200" dirty="0" smtClean="0"/>
              <a:t>2017.</a:t>
            </a:r>
            <a:endParaRPr lang="en-CA" sz="2200" dirty="0"/>
          </a:p>
          <a:p>
            <a:pPr lvl="0">
              <a:spcAft>
                <a:spcPts val="600"/>
              </a:spcAft>
            </a:pPr>
            <a:endParaRPr lang="en-CA" sz="12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200" dirty="0"/>
              <a:t>Regional Operations Division (ROD) and Policy Division (PD) restructuring </a:t>
            </a:r>
            <a:r>
              <a:rPr lang="en-CA" sz="2200" dirty="0" smtClean="0"/>
              <a:t>(including</a:t>
            </a:r>
            <a:r>
              <a:rPr lang="en-US" sz="2200" dirty="0" smtClean="0"/>
              <a:t> changing </a:t>
            </a:r>
            <a:r>
              <a:rPr lang="en-US" sz="2200" dirty="0"/>
              <a:t>of position and section/branch </a:t>
            </a:r>
            <a:r>
              <a:rPr lang="en-US" sz="2200" dirty="0" smtClean="0"/>
              <a:t>names).</a:t>
            </a:r>
            <a:endParaRPr lang="en-CA" sz="2200" dirty="0"/>
          </a:p>
          <a:p>
            <a:pPr>
              <a:spcAft>
                <a:spcPts val="600"/>
              </a:spcAft>
            </a:pPr>
            <a:endParaRPr lang="en-CA" sz="12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200" dirty="0"/>
              <a:t>The need to streamline and improve efficiencies with respect to </a:t>
            </a:r>
            <a:r>
              <a:rPr lang="en-CA" sz="2200" dirty="0" smtClean="0"/>
              <a:t>decision making related to minor amendments and administrative </a:t>
            </a:r>
            <a:r>
              <a:rPr lang="en-CA" sz="2200" dirty="0"/>
              <a:t>matters. </a:t>
            </a:r>
            <a:endParaRPr lang="en-CA" sz="2200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sz="16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411280"/>
            <a:ext cx="8229600" cy="6163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55763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CA" sz="3600" dirty="0" smtClean="0">
                <a:latin typeface="+mn-lt"/>
              </a:rPr>
              <a:t>Updated DOA</a:t>
            </a:r>
            <a:endParaRPr lang="en-CA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846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965"/>
            <a:ext cx="8229600" cy="727660"/>
          </a:xfrm>
        </p:spPr>
        <p:txBody>
          <a:bodyPr/>
          <a:lstStyle/>
          <a:p>
            <a:pPr algn="ctr"/>
            <a:r>
              <a:rPr lang="en-CA" sz="3600" dirty="0" smtClean="0"/>
              <a:t>Overview of Updated DOA</a:t>
            </a:r>
            <a:endParaRPr lang="en-CA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924"/>
            <a:ext cx="8229600" cy="5153377"/>
          </a:xfrm>
        </p:spPr>
        <p:txBody>
          <a:bodyPr>
            <a:normAutofit/>
          </a:bodyPr>
          <a:lstStyle/>
          <a:p>
            <a:pPr marL="285750"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200" dirty="0" smtClean="0"/>
              <a:t>The </a:t>
            </a:r>
            <a:r>
              <a:rPr lang="en-CA" sz="2200" dirty="0"/>
              <a:t>majority of the provisions are delegated to positions within </a:t>
            </a:r>
            <a:r>
              <a:rPr lang="en-CA" sz="2200" dirty="0" smtClean="0"/>
              <a:t>Regional Operations Division (ROD) </a:t>
            </a:r>
            <a:r>
              <a:rPr lang="en-CA" sz="2200" dirty="0"/>
              <a:t>as they relate to matters which are primarily operational or site specific in nature. </a:t>
            </a:r>
            <a:r>
              <a:rPr lang="en-CA" sz="2200" dirty="0" smtClean="0"/>
              <a:t>A </a:t>
            </a:r>
            <a:r>
              <a:rPr lang="en-CA" sz="2200" dirty="0"/>
              <a:t>few provisions reside within </a:t>
            </a:r>
            <a:r>
              <a:rPr lang="en-CA" sz="2200" dirty="0" smtClean="0"/>
              <a:t>Policy Division (PD).</a:t>
            </a:r>
          </a:p>
          <a:p>
            <a:pPr marL="285750"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200" dirty="0" smtClean="0"/>
              <a:t>Financial related </a:t>
            </a:r>
            <a:r>
              <a:rPr lang="en-CA" sz="2200" dirty="0"/>
              <a:t>matters </a:t>
            </a:r>
            <a:r>
              <a:rPr lang="en-CA" sz="2200" dirty="0" smtClean="0"/>
              <a:t>(i.e. </a:t>
            </a:r>
            <a:r>
              <a:rPr lang="en-CA" sz="2200" dirty="0"/>
              <a:t>fee waivers) </a:t>
            </a:r>
            <a:r>
              <a:rPr lang="en-CA" sz="2200" dirty="0" smtClean="0"/>
              <a:t>are </a:t>
            </a:r>
            <a:r>
              <a:rPr lang="en-CA" sz="2200" dirty="0"/>
              <a:t>generally delegated to Integration </a:t>
            </a:r>
            <a:r>
              <a:rPr lang="en-CA" sz="2200" dirty="0" smtClean="0"/>
              <a:t>Branch in ROD (Manager, Program Coordination Section). </a:t>
            </a:r>
          </a:p>
          <a:p>
            <a:pPr marL="285750"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200" dirty="0" smtClean="0"/>
              <a:t>The </a:t>
            </a:r>
            <a:r>
              <a:rPr lang="en-CA" sz="2200" dirty="0"/>
              <a:t>level of delegation for existing provisions are largely unchanged. </a:t>
            </a:r>
            <a:endParaRPr lang="en-CA" sz="2200" dirty="0" smtClean="0"/>
          </a:p>
          <a:p>
            <a:pPr marL="285750"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200" dirty="0" smtClean="0"/>
              <a:t>Additional </a:t>
            </a:r>
            <a:r>
              <a:rPr lang="en-CA" sz="2200" dirty="0"/>
              <a:t>delegations </a:t>
            </a:r>
            <a:r>
              <a:rPr lang="en-CA" sz="2200" dirty="0" smtClean="0"/>
              <a:t>have also taken effect for some new </a:t>
            </a:r>
            <a:r>
              <a:rPr lang="en-CA" sz="2200" dirty="0"/>
              <a:t>sections </a:t>
            </a:r>
            <a:r>
              <a:rPr lang="en-CA" sz="2200" dirty="0" smtClean="0"/>
              <a:t>(</a:t>
            </a:r>
            <a:r>
              <a:rPr lang="en-CA" sz="2200" dirty="0"/>
              <a:t>resulting from Bill </a:t>
            </a:r>
            <a:r>
              <a:rPr lang="en-CA" sz="2200" dirty="0" smtClean="0"/>
              <a:t>39 – see slide 8).</a:t>
            </a:r>
            <a:endParaRPr lang="en-CA" sz="2200" dirty="0"/>
          </a:p>
          <a:p>
            <a:pPr marL="285750" lv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CA" sz="2200" dirty="0" smtClean="0"/>
          </a:p>
          <a:p>
            <a:pPr marL="285750" lv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CA" sz="2200" dirty="0" smtClean="0"/>
          </a:p>
          <a:p>
            <a:pPr marL="285750" lvl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CA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82B8-52FE-FD4E-BA06-9DEBB02286B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240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018" y="360034"/>
            <a:ext cx="8615961" cy="550616"/>
          </a:xfrm>
        </p:spPr>
        <p:txBody>
          <a:bodyPr>
            <a:noAutofit/>
          </a:bodyPr>
          <a:lstStyle/>
          <a:p>
            <a:pPr algn="ctr"/>
            <a:r>
              <a:rPr lang="en-CA" sz="36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/>
            </a:r>
            <a:br>
              <a:rPr lang="en-CA" sz="36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</a:br>
            <a:r>
              <a:rPr lang="en-CA" sz="3200" dirty="0" smtClean="0">
                <a:latin typeface="+mn-lt"/>
              </a:rPr>
              <a:t>Authority Delegated to District Manager</a:t>
            </a:r>
            <a:r>
              <a:rPr lang="en-CA" sz="3600" dirty="0" smtClean="0">
                <a:solidFill>
                  <a:schemeClr val="tx1"/>
                </a:solidFill>
              </a:rPr>
              <a:t/>
            </a:r>
            <a:br>
              <a:rPr lang="en-CA" sz="3600" dirty="0" smtClean="0">
                <a:solidFill>
                  <a:schemeClr val="tx1"/>
                </a:solidFill>
              </a:rPr>
            </a:br>
            <a:endParaRPr lang="en-CA" sz="3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82B8-52FE-FD4E-BA06-9DEBB02286B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2227" y="1538333"/>
            <a:ext cx="8229601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ctr"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CA" dirty="0" smtClean="0"/>
              <a:t>Approval </a:t>
            </a:r>
            <a:r>
              <a:rPr lang="en-CA" dirty="0"/>
              <a:t>for a </a:t>
            </a:r>
            <a:r>
              <a:rPr lang="en-CA" dirty="0" smtClean="0"/>
              <a:t>licensee or permittee </a:t>
            </a:r>
            <a:r>
              <a:rPr lang="en-CA" dirty="0"/>
              <a:t>to amend their site </a:t>
            </a:r>
            <a:r>
              <a:rPr lang="en-CA" dirty="0" smtClean="0"/>
              <a:t>plan (Minor Amendments only).</a:t>
            </a:r>
          </a:p>
          <a:p>
            <a:pPr marL="285750" indent="-285750" fontAlgn="ctr"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CA" dirty="0" smtClean="0"/>
              <a:t>Transferring </a:t>
            </a:r>
            <a:r>
              <a:rPr lang="en-CA" dirty="0"/>
              <a:t>a licence where there is consent from both parties (approval for a transfer where there is not consent from both parties’ remains with the Regional Director</a:t>
            </a:r>
            <a:r>
              <a:rPr lang="en-CA" dirty="0" smtClean="0"/>
              <a:t>).</a:t>
            </a:r>
          </a:p>
          <a:p>
            <a:pPr marL="285750" indent="-285750" fontAlgn="ctr"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US" dirty="0" smtClean="0"/>
              <a:t>Procedural referrals to the Local Planning Appeal Tribunal (LPAT) where the licensee appeals an MNRF forced amendment to a Licence or Site Plan, or appeals a revocation of a licence under certain circumstances.</a:t>
            </a:r>
          </a:p>
          <a:p>
            <a:pPr marL="285750" indent="-285750" fontAlgn="ctr"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US" dirty="0"/>
              <a:t>Approval of permit amendments to reduce maximum annual tonnage limits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1067" y="5751404"/>
            <a:ext cx="81333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* District 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Manager </a:t>
            </a:r>
            <a:r>
              <a:rPr lang="en-US" sz="1400" dirty="0"/>
              <a:t>may give approval to </a:t>
            </a:r>
            <a:r>
              <a:rPr lang="en-US" sz="1400" dirty="0" smtClean="0"/>
              <a:t>amendments where </a:t>
            </a:r>
            <a:r>
              <a:rPr lang="en-US" sz="1400" dirty="0"/>
              <a:t>the proposed amendment </a:t>
            </a:r>
            <a:r>
              <a:rPr lang="en-US" sz="1400" dirty="0" smtClean="0"/>
              <a:t>is in accordance with policy and procedure and does </a:t>
            </a:r>
            <a:r>
              <a:rPr lang="en-US" sz="1400" dirty="0"/>
              <a:t>not require external circulation (including circulation for municipal comment) or </a:t>
            </a:r>
            <a:r>
              <a:rPr lang="en-US" sz="1400" dirty="0" smtClean="0"/>
              <a:t>an environmental </a:t>
            </a:r>
            <a:r>
              <a:rPr lang="en-US" sz="1400" dirty="0"/>
              <a:t>registry posting.</a:t>
            </a:r>
            <a:endParaRPr lang="en-CA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617019" y="1007268"/>
            <a:ext cx="82296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smtClean="0"/>
              <a:t>Formerly </a:t>
            </a:r>
            <a:r>
              <a:rPr lang="en-CA" sz="2000" dirty="0" smtClean="0">
                <a:solidFill>
                  <a:schemeClr val="accent3">
                    <a:lumMod val="75000"/>
                  </a:schemeClr>
                </a:solidFill>
              </a:rPr>
              <a:t>Regional Director                      </a:t>
            </a:r>
            <a:r>
              <a:rPr lang="en-CA" sz="2000" dirty="0" smtClean="0"/>
              <a:t>Currently </a:t>
            </a:r>
            <a:r>
              <a:rPr lang="en-CA" sz="2000" dirty="0" smtClean="0">
                <a:solidFill>
                  <a:schemeClr val="accent3">
                    <a:lumMod val="75000"/>
                  </a:schemeClr>
                </a:solidFill>
              </a:rPr>
              <a:t>District Manager</a:t>
            </a:r>
            <a:r>
              <a:rPr lang="en-CA" sz="2000" dirty="0"/>
              <a:t>*</a:t>
            </a:r>
            <a:r>
              <a:rPr lang="en-CA" sz="2000" dirty="0" smtClean="0"/>
              <a:t> </a:t>
            </a:r>
            <a:endParaRPr lang="en-CA" sz="20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924700" y="1228572"/>
            <a:ext cx="116465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327258" y="1449877"/>
            <a:ext cx="8519361" cy="2820859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TextBox 17"/>
          <p:cNvSpPr txBox="1"/>
          <p:nvPr/>
        </p:nvSpPr>
        <p:spPr>
          <a:xfrm>
            <a:off x="620828" y="4372026"/>
            <a:ext cx="8001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1400" b="1" dirty="0" smtClean="0"/>
          </a:p>
          <a:p>
            <a:r>
              <a:rPr lang="en-CA" sz="1600" b="1" dirty="0" smtClean="0"/>
              <a:t>Other District Manager decisions already delegated (i.e. no change):</a:t>
            </a:r>
          </a:p>
          <a:p>
            <a:pPr marL="285750" indent="-285750">
              <a:buFont typeface="Arial" panose="020B0604020202020204" pitchFamily="34" charset="0"/>
              <a:buChar char="‒"/>
            </a:pPr>
            <a:r>
              <a:rPr lang="en-CA" sz="1600" dirty="0" smtClean="0"/>
              <a:t>Designating Inspectors under the ARA</a:t>
            </a:r>
          </a:p>
          <a:p>
            <a:pPr marL="285750" indent="-285750">
              <a:buFont typeface="Arial" panose="020B0604020202020204" pitchFamily="34" charset="0"/>
              <a:buChar char="‒"/>
            </a:pPr>
            <a:r>
              <a:rPr lang="en-CA" sz="1600" dirty="0" smtClean="0"/>
              <a:t>Transfer of an aggregate permit</a:t>
            </a:r>
            <a:r>
              <a:rPr lang="en-CA" sz="1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CA" sz="1600" dirty="0" smtClean="0"/>
              <a:t>(Crown land)</a:t>
            </a:r>
          </a:p>
          <a:p>
            <a:pPr marL="285750" indent="-285750">
              <a:buFont typeface="Arial" panose="020B0604020202020204" pitchFamily="34" charset="0"/>
              <a:buChar char="‒"/>
            </a:pPr>
            <a:r>
              <a:rPr lang="en-CA" sz="1600" dirty="0" smtClean="0"/>
              <a:t>Refuse to transfer or revoke an aggregate permit (issuance is Regional Director)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399213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82B8-52FE-FD4E-BA06-9DEBB02286B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709308"/>
            <a:ext cx="83400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lang="en-CA" sz="2000" dirty="0" smtClean="0"/>
              <a:t>District Managers can now approve the following sections of the ARA, with the exceptions (bolded):</a:t>
            </a:r>
            <a:endParaRPr lang="en-US" sz="20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14185"/>
            <a:ext cx="8229600" cy="477794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55763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CA" sz="2400" dirty="0" smtClean="0"/>
              <a:t>Key DOA Changes – MNRF District Managers</a:t>
            </a:r>
            <a:endParaRPr lang="en-CA" sz="2400" dirty="0">
              <a:latin typeface="+mn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239710"/>
              </p:ext>
            </p:extLst>
          </p:nvPr>
        </p:nvGraphicFramePr>
        <p:xfrm>
          <a:off x="457200" y="1415570"/>
          <a:ext cx="8229600" cy="5051917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114800"/>
                <a:gridCol w="4114800"/>
              </a:tblGrid>
              <a:tr h="311473"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rgbClr val="557630"/>
                          </a:solidFill>
                        </a:rPr>
                        <a:t>Section ARA</a:t>
                      </a:r>
                      <a:endParaRPr lang="en-CA" dirty="0">
                        <a:solidFill>
                          <a:srgbClr val="55763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solidFill>
                            <a:srgbClr val="557630"/>
                          </a:solidFill>
                        </a:rPr>
                        <a:t>DOA &amp; Limitations</a:t>
                      </a:r>
                      <a:endParaRPr lang="en-CA" dirty="0">
                        <a:solidFill>
                          <a:srgbClr val="557630"/>
                        </a:solidFill>
                      </a:endParaRPr>
                    </a:p>
                  </a:txBody>
                  <a:tcPr/>
                </a:tc>
              </a:tr>
              <a:tr h="70081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kern="1200" baseline="0" dirty="0" smtClean="0"/>
                        <a:t>Sec 16 (2) Approval for a licensee to amend their site plan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b="1" kern="1200" baseline="0" dirty="0" smtClean="0"/>
                        <a:t>District Manager (Minor Amendments Only) </a:t>
                      </a:r>
                    </a:p>
                    <a:p>
                      <a:r>
                        <a:rPr lang="en-CA" sz="1400" kern="1200" baseline="0" dirty="0" smtClean="0"/>
                        <a:t>Regional Director (Major Amendments) </a:t>
                      </a:r>
                      <a:endParaRPr lang="en-CA" sz="1400" dirty="0"/>
                    </a:p>
                  </a:txBody>
                  <a:tcPr/>
                </a:tc>
              </a:tr>
              <a:tr h="4977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kern="1200" baseline="0" dirty="0" smtClean="0"/>
                        <a:t>Sec 18(1) Transferring a licence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kern="1200" baseline="0" dirty="0" smtClean="0"/>
                        <a:t>District Manager</a:t>
                      </a:r>
                      <a:endParaRPr lang="en-CA" sz="1400" dirty="0"/>
                    </a:p>
                  </a:txBody>
                  <a:tcPr/>
                </a:tc>
              </a:tr>
              <a:tr h="4977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kern="1200" baseline="0" dirty="0" smtClean="0"/>
                        <a:t>Sec 18 (3) 1 – Approval of Licence Transfer with Consent 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kern="1200" baseline="0" dirty="0" smtClean="0"/>
                        <a:t>District Manager 	</a:t>
                      </a:r>
                    </a:p>
                    <a:p>
                      <a:endParaRPr lang="en-CA" sz="1400" dirty="0"/>
                    </a:p>
                  </a:txBody>
                  <a:tcPr/>
                </a:tc>
              </a:tr>
              <a:tr h="9084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Sec 13(7), Sec 16(9), Sec 20(6) – Referrals to LPAT</a:t>
                      </a:r>
                      <a:r>
                        <a:rPr lang="en-US" sz="1400" baseline="0" dirty="0" smtClean="0"/>
                        <a:t> when Licensee Appeals an MNRF Forced Licence/Site Plan Amendment or Licence Revocation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District Manager</a:t>
                      </a:r>
                      <a:endParaRPr lang="en-CA" sz="1400" dirty="0"/>
                    </a:p>
                  </a:txBody>
                  <a:tcPr/>
                </a:tc>
              </a:tr>
              <a:tr h="13237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kern="1200" baseline="0" dirty="0" smtClean="0"/>
                        <a:t>Sec. 37(6) – Add, rescind or vary a condition of an aggregate permit 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b="1" kern="1200" baseline="0" dirty="0" smtClean="0"/>
                        <a:t>District Manager (District Manager may only vary a condition on an aggregate permit to reduce the maximum annual tonnage limit.) </a:t>
                      </a:r>
                    </a:p>
                    <a:p>
                      <a:r>
                        <a:rPr lang="en-CA" sz="1400" kern="1200" baseline="0" dirty="0" smtClean="0"/>
                        <a:t>Regional Director (All other changes to Permit Conditions)</a:t>
                      </a:r>
                      <a:endParaRPr lang="en-CA" sz="1400" dirty="0"/>
                    </a:p>
                  </a:txBody>
                  <a:tcPr/>
                </a:tc>
              </a:tr>
              <a:tr h="70081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kern="1200" baseline="0" dirty="0" smtClean="0"/>
                        <a:t>Sec 37 (8) – Approval for a permittee to amend their site plan 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b="1" kern="1200" baseline="0" dirty="0" smtClean="0"/>
                        <a:t>District Manager (Minor Amendments Only) </a:t>
                      </a:r>
                    </a:p>
                    <a:p>
                      <a:r>
                        <a:rPr lang="en-CA" sz="1400" kern="1200" baseline="0" dirty="0" smtClean="0"/>
                        <a:t>Regional Director (Major Amendments) </a:t>
                      </a:r>
                      <a:endParaRPr lang="en-CA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630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1100"/>
          </a:xfrm>
        </p:spPr>
        <p:txBody>
          <a:bodyPr>
            <a:normAutofit/>
          </a:bodyPr>
          <a:lstStyle/>
          <a:p>
            <a:pPr algn="ctr"/>
            <a:r>
              <a:rPr lang="en-CA" sz="3200" dirty="0" smtClean="0"/>
              <a:t>Key New Delegations (Bill 39 Changes)</a:t>
            </a:r>
            <a:endParaRPr lang="en-CA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55" y="1185737"/>
            <a:ext cx="7832103" cy="531131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CA" sz="1800" dirty="0">
                <a:solidFill>
                  <a:schemeClr val="accent3">
                    <a:lumMod val="75000"/>
                  </a:schemeClr>
                </a:solidFill>
              </a:rPr>
              <a:t>Delegation </a:t>
            </a:r>
            <a:r>
              <a:rPr lang="en-CA" sz="1800" dirty="0" smtClean="0">
                <a:solidFill>
                  <a:schemeClr val="accent3">
                    <a:lumMod val="75000"/>
                  </a:schemeClr>
                </a:solidFill>
              </a:rPr>
              <a:t>to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Person </a:t>
            </a:r>
            <a:r>
              <a:rPr lang="en-US" sz="1800" dirty="0" smtClean="0">
                <a:solidFill>
                  <a:schemeClr val="accent3">
                    <a:lumMod val="75000"/>
                  </a:schemeClr>
                </a:solidFill>
              </a:rPr>
              <a:t>making decision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relating to the licence or permit </a:t>
            </a:r>
            <a:endParaRPr lang="en-US" sz="1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18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1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1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CA" sz="1800" dirty="0">
                <a:solidFill>
                  <a:schemeClr val="accent3">
                    <a:lumMod val="75000"/>
                  </a:schemeClr>
                </a:solidFill>
              </a:rPr>
              <a:t>Delegation </a:t>
            </a:r>
            <a:r>
              <a:rPr lang="en-CA" sz="1800" dirty="0" smtClean="0">
                <a:solidFill>
                  <a:schemeClr val="accent3">
                    <a:lumMod val="75000"/>
                  </a:schemeClr>
                </a:solidFill>
              </a:rPr>
              <a:t>to </a:t>
            </a:r>
            <a:r>
              <a:rPr lang="en-CA" sz="1800" dirty="0" smtClean="0">
                <a:solidFill>
                  <a:srgbClr val="557630"/>
                </a:solidFill>
              </a:rPr>
              <a:t>Manager, Program Coordination Section, Integration Branch</a:t>
            </a:r>
          </a:p>
          <a:p>
            <a:pPr marL="0" indent="0">
              <a:buNone/>
            </a:pPr>
            <a:endParaRPr lang="en-CA" sz="1800" dirty="0">
              <a:solidFill>
                <a:srgbClr val="557630"/>
              </a:solidFill>
            </a:endParaRPr>
          </a:p>
          <a:p>
            <a:pPr marL="342900" lvl="1" indent="-342900" fontAlgn="t">
              <a:buFont typeface="Arial"/>
              <a:buChar char="•"/>
            </a:pPr>
            <a:endParaRPr lang="en-CA" sz="1400" dirty="0" smtClean="0">
              <a:cs typeface="Times New Roman" panose="02020603050405020304" pitchFamily="18" charset="0"/>
            </a:endParaRPr>
          </a:p>
          <a:p>
            <a:pPr marL="285750" lvl="1" fontAlgn="t">
              <a:buFont typeface="Wingdings" panose="05000000000000000000" pitchFamily="2" charset="2"/>
              <a:buChar char="q"/>
            </a:pPr>
            <a:r>
              <a:rPr lang="en-CA" sz="1800" dirty="0" smtClean="0">
                <a:solidFill>
                  <a:schemeClr val="accent3">
                    <a:lumMod val="75000"/>
                  </a:schemeClr>
                </a:solidFill>
              </a:rPr>
              <a:t>Delegation to Regional Director, ROD</a:t>
            </a:r>
            <a:endParaRPr lang="en-CA" sz="1800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lvl="1" fontAlgn="t">
              <a:buFont typeface="Wingdings" panose="05000000000000000000" pitchFamily="2" charset="2"/>
              <a:buChar char="q"/>
            </a:pPr>
            <a:endParaRPr lang="en-CA" sz="1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85750" lvl="1" fontAlgn="t">
              <a:buFont typeface="Wingdings" panose="05000000000000000000" pitchFamily="2" charset="2"/>
              <a:buChar char="q"/>
            </a:pPr>
            <a:endParaRPr lang="en-CA" sz="1800" dirty="0">
              <a:solidFill>
                <a:schemeClr val="accent3">
                  <a:lumMod val="75000"/>
                </a:schemeClr>
              </a:solidFill>
            </a:endParaRPr>
          </a:p>
          <a:p>
            <a:pPr marL="342900" lvl="1" indent="-342900" fontAlgn="t">
              <a:buFont typeface="Arial"/>
              <a:buChar char="•"/>
            </a:pPr>
            <a:endParaRPr lang="en-CA" sz="1400" dirty="0">
              <a:cs typeface="Times New Roman" panose="02020603050405020304" pitchFamily="18" charset="0"/>
            </a:endParaRPr>
          </a:p>
          <a:p>
            <a:pPr marL="285750" lvl="1" fontAlgn="t">
              <a:buFont typeface="Wingdings" panose="05000000000000000000" pitchFamily="2" charset="2"/>
              <a:buChar char="q"/>
            </a:pPr>
            <a:r>
              <a:rPr lang="en-CA" sz="1800" dirty="0">
                <a:solidFill>
                  <a:schemeClr val="accent3">
                    <a:lumMod val="75000"/>
                  </a:schemeClr>
                </a:solidFill>
              </a:rPr>
              <a:t>Delegation to Regional </a:t>
            </a:r>
            <a:r>
              <a:rPr lang="en-CA" sz="1800" dirty="0" smtClean="0">
                <a:solidFill>
                  <a:schemeClr val="accent3">
                    <a:lumMod val="75000"/>
                  </a:schemeClr>
                </a:solidFill>
              </a:rPr>
              <a:t>Director, ROD</a:t>
            </a:r>
          </a:p>
          <a:p>
            <a:pPr marL="285750" indent="-285750">
              <a:buFont typeface="Arial" panose="020B0604020202020204" pitchFamily="34" charset="0"/>
              <a:buChar char="‒"/>
            </a:pPr>
            <a:r>
              <a:rPr lang="en-US" sz="1400" dirty="0"/>
              <a:t>Notifying the </a:t>
            </a:r>
            <a:r>
              <a:rPr lang="en-US" sz="1400" dirty="0" smtClean="0"/>
              <a:t>Local Planning Appeal Tribunal (LPAT), formerly the Ontario </a:t>
            </a:r>
            <a:r>
              <a:rPr lang="en-US" sz="1400" dirty="0"/>
              <a:t>Municipal </a:t>
            </a:r>
            <a:r>
              <a:rPr lang="en-US" sz="1400" dirty="0" smtClean="0"/>
              <a:t>Board, of </a:t>
            </a:r>
            <a:r>
              <a:rPr lang="en-US" sz="1400" dirty="0"/>
              <a:t>the Ministry’s intent to be a party at a hearing for a licence application</a:t>
            </a:r>
          </a:p>
          <a:p>
            <a:pPr marL="0" indent="0">
              <a:buNone/>
            </a:pPr>
            <a:endParaRPr lang="en-US" sz="1400" dirty="0"/>
          </a:p>
          <a:p>
            <a:endParaRPr lang="en-CA" sz="1400" dirty="0" smtClean="0">
              <a:cs typeface="Times New Roman" panose="02020603050405020304" pitchFamily="18" charset="0"/>
            </a:endParaRPr>
          </a:p>
          <a:p>
            <a:endParaRPr lang="en-CA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82B8-52FE-FD4E-BA06-9DEBB02286B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51155" y="1536500"/>
            <a:ext cx="7808602" cy="47559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630974" y="1533391"/>
            <a:ext cx="7667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‒"/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Consider whether adequate consultation with Aboriginal communities has been carried 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out  when making decisions about a licence or permit</a:t>
            </a:r>
            <a:endParaRPr lang="en-CA" sz="1400" dirty="0"/>
          </a:p>
        </p:txBody>
      </p:sp>
      <p:sp>
        <p:nvSpPr>
          <p:cNvPr id="10" name="Rounded Rectangle 9"/>
          <p:cNvSpPr/>
          <p:nvPr/>
        </p:nvSpPr>
        <p:spPr>
          <a:xfrm>
            <a:off x="551155" y="2976579"/>
            <a:ext cx="7808602" cy="28209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ounded Rectangle 10"/>
          <p:cNvSpPr/>
          <p:nvPr/>
        </p:nvSpPr>
        <p:spPr>
          <a:xfrm>
            <a:off x="560562" y="3895097"/>
            <a:ext cx="7808602" cy="529574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TextBox 12"/>
          <p:cNvSpPr txBox="1"/>
          <p:nvPr/>
        </p:nvSpPr>
        <p:spPr>
          <a:xfrm>
            <a:off x="607469" y="3901450"/>
            <a:ext cx="7775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‒"/>
            </a:pPr>
            <a:r>
              <a:rPr lang="en-CA" sz="1400" dirty="0" smtClean="0"/>
              <a:t>Revoke a licence if licensee is insolvent, deceased, wound up or dissolved</a:t>
            </a:r>
          </a:p>
          <a:p>
            <a:pPr marL="285750" indent="-285750">
              <a:buFont typeface="Arial" panose="020B0604020202020204" pitchFamily="34" charset="0"/>
              <a:buChar char="‒"/>
            </a:pPr>
            <a:r>
              <a:rPr lang="en-CA" sz="1400" dirty="0" smtClean="0"/>
              <a:t>Serve notice of revocation on licensee with reasons </a:t>
            </a:r>
            <a:endParaRPr lang="en-CA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551154" y="2957245"/>
            <a:ext cx="7888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‒"/>
            </a:pP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Waive 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requirement to pay all or part of an annual licence fee</a:t>
            </a:r>
            <a:endParaRPr lang="en-CA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07469" y="5118829"/>
            <a:ext cx="7752285" cy="684064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5113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368" y="3619201"/>
            <a:ext cx="398299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Thank you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For detailed questions, please contact:</a:t>
            </a:r>
            <a:br>
              <a:rPr lang="en-US" sz="2000" dirty="0" smtClean="0"/>
            </a:br>
            <a:r>
              <a:rPr lang="en-US" sz="2000" dirty="0" smtClean="0">
                <a:hlinkClick r:id="rId2"/>
              </a:rPr>
              <a:t>Jason.belleghem@Ontario.ca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Sr. Program Advisor – Aggregates, MNRF</a:t>
            </a:r>
            <a:br>
              <a:rPr lang="en-US" sz="2000" dirty="0" smtClean="0"/>
            </a:b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A82B8-52FE-FD4E-BA06-9DEBB02286B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01210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Group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Presentation_Group1</Template>
  <TotalTime>88442</TotalTime>
  <Words>846</Words>
  <Application>Microsoft Office PowerPoint</Application>
  <PresentationFormat>On-screen Show (4:3)</PresentationFormat>
  <Paragraphs>102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Presentation_Group1</vt:lpstr>
      <vt:lpstr>Overview of the Delegation of Authority for the Aggregate Resources Act</vt:lpstr>
      <vt:lpstr>PowerPoint Presentation</vt:lpstr>
      <vt:lpstr>PowerPoint Presentation</vt:lpstr>
      <vt:lpstr>PowerPoint Presentation</vt:lpstr>
      <vt:lpstr>Overview of Updated DOA</vt:lpstr>
      <vt:lpstr> Authority Delegated to District Manager </vt:lpstr>
      <vt:lpstr>PowerPoint Presentation</vt:lpstr>
      <vt:lpstr>Key New Delegations (Bill 39 Changes)</vt:lpstr>
      <vt:lpstr>Thank you   For detailed questions, please contact: Jason.belleghem@Ontario.ca Sr. Program Advisor – Aggregates, MNRF </vt:lpstr>
    </vt:vector>
  </TitlesOfParts>
  <Company>MGS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 Review: Update on key dates and Implementation Progress</dc:title>
  <dc:creator>Belleghem, Jason (MNR)</dc:creator>
  <cp:lastModifiedBy>Thornton, Ian (MNRF)</cp:lastModifiedBy>
  <cp:revision>841</cp:revision>
  <cp:lastPrinted>2018-04-09T14:40:16Z</cp:lastPrinted>
  <dcterms:created xsi:type="dcterms:W3CDTF">2014-09-22T20:00:34Z</dcterms:created>
  <dcterms:modified xsi:type="dcterms:W3CDTF">2018-04-09T20:23:50Z</dcterms:modified>
</cp:coreProperties>
</file>